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00" r:id="rId2"/>
    <p:sldId id="301" r:id="rId3"/>
    <p:sldId id="377" r:id="rId4"/>
    <p:sldId id="378" r:id="rId5"/>
    <p:sldId id="334" r:id="rId6"/>
    <p:sldId id="335" r:id="rId7"/>
    <p:sldId id="336" r:id="rId8"/>
    <p:sldId id="343" r:id="rId9"/>
    <p:sldId id="337" r:id="rId10"/>
    <p:sldId id="340" r:id="rId11"/>
    <p:sldId id="339" r:id="rId12"/>
    <p:sldId id="341" r:id="rId13"/>
    <p:sldId id="338" r:id="rId14"/>
    <p:sldId id="344" r:id="rId15"/>
    <p:sldId id="260" r:id="rId16"/>
    <p:sldId id="345" r:id="rId17"/>
    <p:sldId id="346" r:id="rId18"/>
    <p:sldId id="347" r:id="rId19"/>
    <p:sldId id="348" r:id="rId20"/>
    <p:sldId id="350" r:id="rId21"/>
    <p:sldId id="352" r:id="rId22"/>
    <p:sldId id="355" r:id="rId23"/>
    <p:sldId id="361" r:id="rId24"/>
    <p:sldId id="357" r:id="rId25"/>
    <p:sldId id="362" r:id="rId26"/>
    <p:sldId id="360" r:id="rId27"/>
    <p:sldId id="363" r:id="rId28"/>
    <p:sldId id="359" r:id="rId29"/>
    <p:sldId id="364" r:id="rId30"/>
    <p:sldId id="365" r:id="rId31"/>
    <p:sldId id="366" r:id="rId32"/>
    <p:sldId id="367" r:id="rId33"/>
    <p:sldId id="369" r:id="rId34"/>
    <p:sldId id="370" r:id="rId35"/>
    <p:sldId id="371" r:id="rId36"/>
    <p:sldId id="374" r:id="rId37"/>
    <p:sldId id="375" r:id="rId38"/>
  </p:sldIdLst>
  <p:sldSz cx="9144000" cy="6858000" type="screen4x3"/>
  <p:notesSz cx="6810375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109" d="100"/>
          <a:sy n="109" d="100"/>
        </p:scale>
        <p:origin x="17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CD8055-9924-4833-BE99-FEE8CF795004}" type="datetimeFigureOut">
              <a:rPr lang="en-US"/>
              <a:pPr>
                <a:defRPr/>
              </a:pPr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50B4BBF-82BA-48B5-AB5E-A4CD30008E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019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EFB70E-C395-498F-9333-67596B27FD2D}" type="datetimeFigureOut">
              <a:rPr lang="en-US"/>
              <a:pPr>
                <a:defRPr/>
              </a:pPr>
              <a:t>6/12/2018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A38773A-1BCD-4F9A-9CDD-7F01BF85B3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023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38773A-1BCD-4F9A-9CDD-7F01BF85B35C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659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E6BF5AF-D5A3-4190-800B-00423527BBA9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C47BA9-27D6-4D83-B06B-0437A3E50C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493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346403C-8430-49FA-ABEE-4CFA03EEB41D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56CA25E-6E84-4B5D-AA82-A0D2C81D67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475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190BE2-CF01-4D7C-8FFE-47B0D462460A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824B068-5BEF-4D62-818A-565B2F96D8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0682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rrowheads="1"/>
          </p:cNvSpPr>
          <p:nvPr userDrawn="1"/>
        </p:nvSpPr>
        <p:spPr bwMode="auto">
          <a:xfrm>
            <a:off x="3132138" y="1938338"/>
            <a:ext cx="2878137" cy="2878137"/>
          </a:xfrm>
          <a:prstGeom prst="ellipse">
            <a:avLst/>
          </a:prstGeom>
          <a:solidFill>
            <a:srgbClr val="4DC19D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 smtClean="0">
              <a:solidFill>
                <a:srgbClr val="4DC19D"/>
              </a:solidFill>
              <a:ea typeface="Geneva"/>
              <a:cs typeface="Geneva"/>
            </a:endParaRPr>
          </a:p>
        </p:txBody>
      </p:sp>
      <p:pic>
        <p:nvPicPr>
          <p:cNvPr id="3" name="Picture 6" descr="we are northampt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3" y="4264025"/>
            <a:ext cx="310038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430588" y="2781300"/>
            <a:ext cx="2281237" cy="1076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>
                <a:solidFill>
                  <a:schemeClr val="bg1"/>
                </a:solidFill>
                <a:ea typeface="Geneva"/>
              </a:rPr>
              <a:t>Thank you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 smtClean="0">
                <a:solidFill>
                  <a:schemeClr val="bg1"/>
                </a:solidFill>
                <a:ea typeface="Geneva"/>
              </a:rPr>
              <a:t>for listening</a:t>
            </a:r>
          </a:p>
        </p:txBody>
      </p:sp>
    </p:spTree>
    <p:extLst>
      <p:ext uri="{BB962C8B-B14F-4D97-AF65-F5344CB8AC3E}">
        <p14:creationId xmlns:p14="http://schemas.microsoft.com/office/powerpoint/2010/main" val="394096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E22B06-592A-47EA-8B84-51A1B655A435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9136CEB-1203-45AA-99E0-FD1B0A7B6E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998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4654F5-AE02-4859-B8D2-68C3E5D467E4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249C7FD-B668-4F4D-AD26-9656AEB290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901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EA4FBCD-A024-4F90-84A6-712290F85C47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04E8178-C009-43CC-A77B-D3CEB13CDE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870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C0F662D-8654-4F09-B1D6-CACC7C061BE9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367AA4C-C075-481C-9188-71038468DF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273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317281-7409-4A2E-B77E-74627F26BE48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43B5BD4-BDB5-4BBE-A17C-C10E42F5CF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624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906F575-C922-470C-B9BF-E138990E1860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2BC351-3C43-4ABD-ADDE-124EECC30C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186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4C2981F-A761-422F-8952-DDC4118F417A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902A588-E836-4517-89E4-0B316D069B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939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C537518-9398-48D9-9FF1-310D7EE03D77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0AD7FDA-9E18-449E-BA73-C662DD4EE9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694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30213" y="4191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pic>
        <p:nvPicPr>
          <p:cNvPr id="1028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06375"/>
            <a:ext cx="22939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6597650"/>
            <a:ext cx="1981200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  <p:sldLayoutId id="214748425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29600" cy="2663825"/>
          </a:xfrm>
        </p:spPr>
        <p:txBody>
          <a:bodyPr/>
          <a:lstStyle/>
          <a:p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b="1" dirty="0" smtClean="0"/>
              <a:t>Social and Creative Entrepreneurial Skills</a:t>
            </a:r>
            <a:endParaRPr lang="en-US" altLang="en-US" b="1" i="1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3497263"/>
            <a:ext cx="8229600" cy="24479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sz="1800" dirty="0" smtClean="0"/>
          </a:p>
          <a:p>
            <a:pPr algn="ctr" eaLnBrk="1" hangingPunct="1">
              <a:buFontTx/>
              <a:buNone/>
            </a:pPr>
            <a:endParaRPr lang="en-GB" altLang="en-US" sz="1800" dirty="0" smtClean="0"/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Professor Richard Hazenberg, </a:t>
            </a:r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Institute for Social Innovation &amp; Impact, </a:t>
            </a:r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University of Northampton.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34950" y="30163"/>
            <a:ext cx="8229600" cy="1143000"/>
          </a:xfrm>
        </p:spPr>
        <p:txBody>
          <a:bodyPr/>
          <a:lstStyle/>
          <a:p>
            <a:pPr algn="l"/>
            <a:r>
              <a:rPr lang="en-GB" altLang="en-US" sz="2800" b="1" smtClean="0"/>
              <a:t>Role of Community </a:t>
            </a:r>
            <a:br>
              <a:rPr lang="en-GB" altLang="en-US" sz="2800" b="1" smtClean="0"/>
            </a:br>
            <a:r>
              <a:rPr lang="en-GB" altLang="en-US" sz="2800" b="1" smtClean="0"/>
              <a:t>Engagement in Social Innovation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17500" y="1773238"/>
            <a:ext cx="8431213" cy="4194175"/>
          </a:xfrm>
        </p:spPr>
        <p:txBody>
          <a:bodyPr/>
          <a:lstStyle/>
          <a:p>
            <a:r>
              <a:rPr lang="en-GB" altLang="en-US" sz="2400" smtClean="0"/>
              <a:t>So how do we engage with beneficiaries/communities?</a:t>
            </a:r>
          </a:p>
          <a:p>
            <a:pPr lvl="1"/>
            <a:r>
              <a:rPr lang="en-GB" altLang="en-US" sz="2000" smtClean="0"/>
              <a:t>Institutional democratic decision-making processes:</a:t>
            </a:r>
          </a:p>
          <a:p>
            <a:pPr lvl="2"/>
            <a:r>
              <a:rPr lang="en-GB" altLang="en-US" sz="2000" smtClean="0"/>
              <a:t>Beneficiaries engaged at Board level.</a:t>
            </a:r>
          </a:p>
          <a:p>
            <a:pPr lvl="2"/>
            <a:r>
              <a:rPr lang="en-GB" altLang="en-US" sz="2000" smtClean="0"/>
              <a:t>Cooperative style membership structures (1 member = 1 vote)</a:t>
            </a:r>
          </a:p>
          <a:p>
            <a:pPr lvl="2"/>
            <a:r>
              <a:rPr lang="en-GB" altLang="en-US" sz="2000" smtClean="0"/>
              <a:t>Public forums for policy/practice</a:t>
            </a:r>
          </a:p>
          <a:p>
            <a:pPr lvl="2"/>
            <a:r>
              <a:rPr lang="en-GB" altLang="en-US" sz="2000" smtClean="0"/>
              <a:t>Critical reflection encouraged in all stakeholders</a:t>
            </a:r>
          </a:p>
          <a:p>
            <a:pPr lvl="3"/>
            <a:r>
              <a:rPr lang="en-GB" altLang="en-US" sz="1800" smtClean="0"/>
              <a:t>Creativity in shaping new ideas is also key here.</a:t>
            </a:r>
          </a:p>
          <a:p>
            <a:pPr lvl="3"/>
            <a:endParaRPr lang="en-GB" altLang="en-US" sz="1800" smtClean="0"/>
          </a:p>
          <a:p>
            <a:r>
              <a:rPr lang="en-GB" altLang="en-US" sz="2400" smtClean="0"/>
              <a:t>It is also about ensuring that </a:t>
            </a:r>
            <a:r>
              <a:rPr lang="en-GB" altLang="en-US" sz="2400" i="1" smtClean="0"/>
              <a:t>all citizens</a:t>
            </a:r>
            <a:r>
              <a:rPr lang="en-GB" altLang="en-US" sz="2400" smtClean="0"/>
              <a:t> are encouraged to be ‘Changemakers’ in society:</a:t>
            </a:r>
          </a:p>
          <a:p>
            <a:pPr lvl="1"/>
            <a:r>
              <a:rPr lang="en-GB" altLang="en-US" sz="2000" smtClean="0"/>
              <a:t>Inspiring, mentoring and collaborating with other citizens.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5899945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smtClean="0"/>
              <a:t>Policy &amp; Social Innovation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17500" y="1773238"/>
            <a:ext cx="8502650" cy="4194175"/>
          </a:xfrm>
        </p:spPr>
        <p:txBody>
          <a:bodyPr/>
          <a:lstStyle/>
          <a:p>
            <a:r>
              <a:rPr lang="en-GB" altLang="en-US" sz="2400" smtClean="0"/>
              <a:t>Policy can also be a powerful enabler/inhibitor of SI.</a:t>
            </a:r>
          </a:p>
          <a:p>
            <a:endParaRPr lang="en-GB" altLang="en-US" sz="2400" smtClean="0"/>
          </a:p>
          <a:p>
            <a:r>
              <a:rPr lang="en-GB" altLang="en-US" sz="2400" smtClean="0"/>
              <a:t>Policy-makers can through their actions create ‘policy-windows’ for social action.</a:t>
            </a:r>
          </a:p>
          <a:p>
            <a:pPr lvl="1"/>
            <a:r>
              <a:rPr lang="en-GB" altLang="en-US" sz="2000" smtClean="0"/>
              <a:t>Political, socio-economic, institutional factors within this.</a:t>
            </a:r>
          </a:p>
          <a:p>
            <a:pPr lvl="1"/>
            <a:r>
              <a:rPr lang="en-GB" altLang="en-US" sz="2000" smtClean="0"/>
              <a:t>Essentially policy-windows can empower social innovators.</a:t>
            </a:r>
          </a:p>
          <a:p>
            <a:pPr lvl="1"/>
            <a:endParaRPr lang="en-GB" altLang="en-US" sz="2000" smtClean="0"/>
          </a:p>
          <a:p>
            <a:r>
              <a:rPr lang="en-GB" altLang="en-US" sz="2400" smtClean="0"/>
              <a:t>Role of social entrepreneurs within this process is critical.</a:t>
            </a:r>
          </a:p>
          <a:p>
            <a:endParaRPr lang="en-GB" altLang="en-US" sz="2400" smtClean="0"/>
          </a:p>
          <a:p>
            <a:r>
              <a:rPr lang="en-GB" altLang="en-US" sz="2400" smtClean="0"/>
              <a:t>Partnerships and collaborations are also key.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905500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smtClean="0"/>
              <a:t>Policy &amp; Social Innovation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17500" y="1773238"/>
            <a:ext cx="8229600" cy="4194175"/>
          </a:xfrm>
        </p:spPr>
        <p:txBody>
          <a:bodyPr/>
          <a:lstStyle/>
          <a:p>
            <a:r>
              <a:rPr lang="en-GB" altLang="en-US" sz="2400" smtClean="0"/>
              <a:t>Policy is therefore only an initial enabler, embedded within wider exogenous factors:</a:t>
            </a:r>
          </a:p>
          <a:p>
            <a:pPr lvl="1"/>
            <a:r>
              <a:rPr lang="en-GB" altLang="en-US" sz="2000" smtClean="0"/>
              <a:t>Recessions, globalisation and social/cultural factors.</a:t>
            </a:r>
          </a:p>
          <a:p>
            <a:pPr lvl="1"/>
            <a:endParaRPr lang="en-GB" altLang="en-US" sz="2000" smtClean="0"/>
          </a:p>
          <a:p>
            <a:r>
              <a:rPr lang="en-GB" altLang="en-US" sz="2400" smtClean="0"/>
              <a:t>A major factor in this wider ecosystem is funding:</a:t>
            </a:r>
          </a:p>
          <a:p>
            <a:pPr lvl="1"/>
            <a:r>
              <a:rPr lang="en-GB" altLang="en-US" sz="2000" smtClean="0"/>
              <a:t>Economic capital is a strong form of </a:t>
            </a:r>
            <a:r>
              <a:rPr lang="en-GB" altLang="en-US" sz="2000" i="1" smtClean="0"/>
              <a:t>power</a:t>
            </a:r>
            <a:r>
              <a:rPr lang="en-GB" altLang="en-US" sz="2000" smtClean="0"/>
              <a:t> enabler.</a:t>
            </a:r>
          </a:p>
          <a:p>
            <a:pPr lvl="1"/>
            <a:endParaRPr lang="en-GB" altLang="en-US" sz="2000" smtClean="0"/>
          </a:p>
          <a:p>
            <a:r>
              <a:rPr lang="en-GB" altLang="en-US" sz="2400" smtClean="0"/>
              <a:t>Funding and investment are therefore another important enabler of social innovation.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7504" y="5905500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smtClean="0"/>
              <a:t>Funding &amp; Social Innovation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82588" y="1663700"/>
            <a:ext cx="8229600" cy="4194175"/>
          </a:xfrm>
        </p:spPr>
        <p:txBody>
          <a:bodyPr/>
          <a:lstStyle/>
          <a:p>
            <a:r>
              <a:rPr lang="en-GB" altLang="en-US" sz="2400" smtClean="0"/>
              <a:t>Funding for social innovation can come in many forms:</a:t>
            </a:r>
          </a:p>
          <a:p>
            <a:pPr lvl="1"/>
            <a:r>
              <a:rPr lang="en-GB" altLang="en-US" sz="2000" smtClean="0"/>
              <a:t>Social investment</a:t>
            </a:r>
          </a:p>
          <a:p>
            <a:pPr lvl="1"/>
            <a:r>
              <a:rPr lang="en-GB" altLang="en-US" sz="2000" smtClean="0"/>
              <a:t>Public funding</a:t>
            </a:r>
          </a:p>
          <a:p>
            <a:pPr lvl="1"/>
            <a:r>
              <a:rPr lang="en-GB" altLang="en-US" sz="2000" smtClean="0"/>
              <a:t>Philanthropic funding</a:t>
            </a:r>
          </a:p>
          <a:p>
            <a:pPr lvl="1"/>
            <a:r>
              <a:rPr lang="en-GB" altLang="en-US" sz="2000" smtClean="0"/>
              <a:t>Private investment</a:t>
            </a:r>
          </a:p>
          <a:p>
            <a:pPr lvl="1"/>
            <a:r>
              <a:rPr lang="en-GB" altLang="en-US" sz="2000" smtClean="0"/>
              <a:t>Community bootstrapping</a:t>
            </a:r>
          </a:p>
          <a:p>
            <a:pPr lvl="1"/>
            <a:endParaRPr lang="en-GB" altLang="en-US" sz="2000" smtClean="0"/>
          </a:p>
          <a:p>
            <a:r>
              <a:rPr lang="en-GB" altLang="en-US" sz="2400" smtClean="0"/>
              <a:t>Disadvantaged communities rarely have access to significant financial capital.</a:t>
            </a:r>
          </a:p>
          <a:p>
            <a:pPr lvl="1"/>
            <a:r>
              <a:rPr lang="en-GB" altLang="en-US" sz="2000" smtClean="0"/>
              <a:t>Therefore, finance can be a key inhibitor of social innovation.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7504" y="5902325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smtClean="0"/>
              <a:t>Summary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95288" y="1636713"/>
            <a:ext cx="8229600" cy="4194175"/>
          </a:xfrm>
        </p:spPr>
        <p:txBody>
          <a:bodyPr/>
          <a:lstStyle/>
          <a:p>
            <a:pPr>
              <a:defRPr/>
            </a:pPr>
            <a:r>
              <a:rPr lang="en-GB" altLang="en-US" sz="2400" dirty="0" smtClean="0"/>
              <a:t>Social innovation is a diffuse concept that takes many forms:</a:t>
            </a:r>
          </a:p>
          <a:p>
            <a:pPr lvl="1">
              <a:defRPr/>
            </a:pPr>
            <a:r>
              <a:rPr lang="en-GB" altLang="en-US" sz="2000" dirty="0" smtClean="0"/>
              <a:t>Multiple models of social innovation.</a:t>
            </a:r>
          </a:p>
          <a:p>
            <a:pPr lvl="1">
              <a:defRPr/>
            </a:pPr>
            <a:r>
              <a:rPr lang="en-GB" altLang="en-US" sz="2000" dirty="0" smtClean="0"/>
              <a:t>Universities can play a central role in driving social innovation.</a:t>
            </a:r>
          </a:p>
          <a:p>
            <a:pPr lvl="1">
              <a:defRPr/>
            </a:pPr>
            <a:r>
              <a:rPr lang="en-GB" altLang="en-US" sz="2000" dirty="0" smtClean="0"/>
              <a:t>Different actors/institutions can lead social innovation.</a:t>
            </a:r>
          </a:p>
          <a:p>
            <a:pPr lvl="1">
              <a:defRPr/>
            </a:pPr>
            <a:r>
              <a:rPr lang="en-GB" altLang="en-US" sz="2000" dirty="0" smtClean="0"/>
              <a:t>Partnerships and collaborations are important.</a:t>
            </a:r>
          </a:p>
          <a:p>
            <a:pPr lvl="1">
              <a:defRPr/>
            </a:pPr>
            <a:r>
              <a:rPr lang="en-GB" altLang="en-US" sz="2000" dirty="0" smtClean="0"/>
              <a:t>Policy and funding is critical to scaling SI ecosystems.</a:t>
            </a:r>
          </a:p>
          <a:p>
            <a:pPr lvl="1">
              <a:defRPr/>
            </a:pPr>
            <a:r>
              <a:rPr lang="en-GB" altLang="en-US" sz="2000" dirty="0" smtClean="0"/>
              <a:t>Social networks and embeddedness key to empowering SI.</a:t>
            </a:r>
          </a:p>
          <a:p>
            <a:pPr lvl="1">
              <a:defRPr/>
            </a:pPr>
            <a:r>
              <a:rPr lang="en-GB" altLang="en-US" sz="2000" dirty="0" smtClean="0"/>
              <a:t>Enabling bottom-up creativity critical to social innovation.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GB" altLang="en-US" sz="1600" dirty="0"/>
          </a:p>
          <a:p>
            <a:pPr>
              <a:defRPr/>
            </a:pPr>
            <a:r>
              <a:rPr lang="en-GB" altLang="en-US" sz="2400" dirty="0" smtClean="0"/>
              <a:t>These are all areas that we will explore over the next 3 days.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6093295"/>
            <a:ext cx="3275856" cy="778637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7504" y="5805264"/>
            <a:ext cx="3352800" cy="952500"/>
          </a:xfrm>
          <a:prstGeom prst="rect">
            <a:avLst/>
          </a:prstGeom>
          <a:ln/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29600" cy="2663825"/>
          </a:xfrm>
        </p:spPr>
        <p:txBody>
          <a:bodyPr/>
          <a:lstStyle/>
          <a:p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b="1" dirty="0" smtClean="0"/>
              <a:t>Models of Social Innovation</a:t>
            </a:r>
            <a:endParaRPr lang="en-US" altLang="en-US" b="1" i="1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68313" y="3497263"/>
            <a:ext cx="8229600" cy="24479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sz="800" dirty="0" smtClean="0"/>
          </a:p>
          <a:p>
            <a:pPr algn="ctr" eaLnBrk="1" hangingPunct="1">
              <a:buFontTx/>
              <a:buNone/>
            </a:pPr>
            <a:r>
              <a:rPr lang="pl-PL" altLang="en-US" sz="1800" b="1" i="1" dirty="0" smtClean="0"/>
              <a:t>Part</a:t>
            </a:r>
            <a:r>
              <a:rPr lang="en-GB" altLang="en-US" sz="1800" b="1" i="1" dirty="0" smtClean="0"/>
              <a:t> </a:t>
            </a:r>
            <a:r>
              <a:rPr lang="en-GB" altLang="en-US" sz="1800" b="1" i="1" dirty="0" smtClean="0"/>
              <a:t>1 – Seminar 2</a:t>
            </a:r>
            <a:endParaRPr lang="en-GB" altLang="en-US" sz="1800" dirty="0" smtClean="0"/>
          </a:p>
          <a:p>
            <a:pPr algn="ctr" eaLnBrk="1" hangingPunct="1">
              <a:buFontTx/>
              <a:buNone/>
            </a:pPr>
            <a:endParaRPr lang="en-GB" altLang="en-US" sz="1800" dirty="0" smtClean="0"/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Professor Richard Hazenberg, </a:t>
            </a:r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Institute for Social Innovation &amp; Impact, </a:t>
            </a:r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University of Northampton.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51520" y="5872649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Overview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059237"/>
          </a:xfrm>
        </p:spPr>
        <p:txBody>
          <a:bodyPr/>
          <a:lstStyle/>
          <a:p>
            <a:r>
              <a:rPr lang="en-GB" altLang="en-US" sz="2400" dirty="0" smtClean="0"/>
              <a:t>In this seminar we will explore:</a:t>
            </a:r>
          </a:p>
          <a:p>
            <a:pPr lvl="1"/>
            <a:r>
              <a:rPr lang="en-GB" altLang="en-US" sz="2400" dirty="0" smtClean="0"/>
              <a:t>Models of social innovation</a:t>
            </a:r>
          </a:p>
          <a:p>
            <a:pPr lvl="1"/>
            <a:r>
              <a:rPr lang="en-GB" altLang="en-US" sz="2400" dirty="0" smtClean="0"/>
              <a:t>State-led SI (policy frameworks)</a:t>
            </a:r>
          </a:p>
          <a:p>
            <a:pPr lvl="1"/>
            <a:r>
              <a:rPr lang="en-GB" altLang="en-US" sz="2400" dirty="0" smtClean="0"/>
              <a:t>SI in public service delivery</a:t>
            </a:r>
          </a:p>
          <a:p>
            <a:pPr lvl="1"/>
            <a:r>
              <a:rPr lang="en-GB" altLang="en-US" sz="2400" dirty="0" smtClean="0"/>
              <a:t>Charities, NPOs and Voluntary Orgs</a:t>
            </a:r>
          </a:p>
          <a:p>
            <a:pPr lvl="1"/>
            <a:r>
              <a:rPr lang="en-GB" altLang="en-US" sz="2400" dirty="0" smtClean="0"/>
              <a:t>Social enterprise/entrepreneurship</a:t>
            </a:r>
          </a:p>
          <a:p>
            <a:pPr lvl="1"/>
            <a:r>
              <a:rPr lang="en-GB" altLang="en-US" sz="2400" dirty="0" smtClean="0"/>
              <a:t>Social investment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5812361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11138" y="39688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Models of Social Innovation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519238"/>
            <a:ext cx="8229600" cy="4552950"/>
          </a:xfrm>
        </p:spPr>
        <p:txBody>
          <a:bodyPr/>
          <a:lstStyle/>
          <a:p>
            <a:pPr>
              <a:defRPr/>
            </a:pPr>
            <a:r>
              <a:rPr lang="en-GB" altLang="en-US" sz="2400" dirty="0" smtClean="0"/>
              <a:t>It is important to recognise that models of social innovation come in numerous forms:</a:t>
            </a:r>
          </a:p>
          <a:p>
            <a:pPr lvl="1">
              <a:defRPr/>
            </a:pPr>
            <a:r>
              <a:rPr lang="en-GB" altLang="en-US" sz="2000" dirty="0" smtClean="0"/>
              <a:t>Social entrepreneurship</a:t>
            </a:r>
          </a:p>
          <a:p>
            <a:pPr lvl="1">
              <a:defRPr/>
            </a:pPr>
            <a:r>
              <a:rPr lang="en-GB" altLang="en-US" sz="2000" dirty="0" smtClean="0"/>
              <a:t>Social intrapreneurship</a:t>
            </a:r>
          </a:p>
          <a:p>
            <a:pPr lvl="1">
              <a:defRPr/>
            </a:pPr>
            <a:r>
              <a:rPr lang="en-GB" altLang="en-US" sz="2000" dirty="0" smtClean="0"/>
              <a:t>Policy innovation</a:t>
            </a:r>
          </a:p>
          <a:p>
            <a:pPr lvl="1">
              <a:defRPr/>
            </a:pPr>
            <a:r>
              <a:rPr lang="en-GB" altLang="en-US" sz="2000" dirty="0" smtClean="0"/>
              <a:t>Public service innovation</a:t>
            </a:r>
          </a:p>
          <a:p>
            <a:pPr lvl="1">
              <a:defRPr/>
            </a:pPr>
            <a:r>
              <a:rPr lang="en-GB" altLang="en-US" sz="2000" dirty="0" smtClean="0"/>
              <a:t>Citizen innovation</a:t>
            </a:r>
          </a:p>
          <a:p>
            <a:pPr lvl="1">
              <a:defRPr/>
            </a:pPr>
            <a:r>
              <a:rPr lang="en-GB" altLang="en-US" sz="2000" dirty="0" smtClean="0"/>
              <a:t>Financial innovation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GB" altLang="en-US" sz="1600" dirty="0"/>
          </a:p>
          <a:p>
            <a:pPr>
              <a:defRPr/>
            </a:pPr>
            <a:r>
              <a:rPr lang="en-GB" altLang="en-US" sz="2400" dirty="0" smtClean="0"/>
              <a:t>This is not a hierarchical list, and often the most successful social innovations combine several of these types.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11" y="593248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68313" y="80963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State-led SI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68313" y="1519238"/>
            <a:ext cx="8229600" cy="4552950"/>
          </a:xfrm>
        </p:spPr>
        <p:txBody>
          <a:bodyPr/>
          <a:lstStyle/>
          <a:p>
            <a:r>
              <a:rPr lang="en-GB" altLang="en-US" sz="2400" dirty="0" smtClean="0"/>
              <a:t>The state can be a powerful driver of SI, as it can exercise power through funding and policy.</a:t>
            </a:r>
          </a:p>
          <a:p>
            <a:endParaRPr lang="en-GB" altLang="en-US" sz="2400" dirty="0" smtClean="0"/>
          </a:p>
          <a:p>
            <a:r>
              <a:rPr lang="en-GB" altLang="en-US" sz="2400" dirty="0" smtClean="0"/>
              <a:t>Policy frameworks can shape the behaviour of the ecosystem:</a:t>
            </a:r>
          </a:p>
          <a:p>
            <a:pPr lvl="1"/>
            <a:r>
              <a:rPr lang="en-GB" altLang="en-US" sz="2000" dirty="0" smtClean="0"/>
              <a:t>Establishes normative ideas/behaviour through the creation of a dominant discourse.</a:t>
            </a:r>
          </a:p>
          <a:p>
            <a:pPr lvl="1"/>
            <a:r>
              <a:rPr lang="en-GB" altLang="en-US" sz="2000" dirty="0" smtClean="0"/>
              <a:t>Controls the flow of resources through the ecosystem (financial and non-financial).</a:t>
            </a:r>
          </a:p>
          <a:p>
            <a:pPr lvl="1"/>
            <a:endParaRPr lang="en-GB" altLang="en-US" sz="2000" dirty="0" smtClean="0"/>
          </a:p>
          <a:p>
            <a:r>
              <a:rPr lang="en-GB" altLang="en-US" sz="2400" dirty="0" smtClean="0"/>
              <a:t>Can fundamentally alter the ecosystem by shaping networks and communication.</a:t>
            </a:r>
          </a:p>
          <a:p>
            <a:pPr lvl="1"/>
            <a:endParaRPr lang="en-GB" altLang="en-US" sz="1600" dirty="0" smtClean="0"/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251" y="6072188"/>
            <a:ext cx="3272605" cy="785812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dirty="0" smtClean="0"/>
              <a:t>Course Overview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332645"/>
            <a:ext cx="8640763" cy="4824536"/>
          </a:xfrm>
        </p:spPr>
        <p:txBody>
          <a:bodyPr/>
          <a:lstStyle/>
          <a:p>
            <a:r>
              <a:rPr lang="en-GB" altLang="en-US" sz="2000" dirty="0" smtClean="0"/>
              <a:t>The aim of this course is to provide you with:</a:t>
            </a:r>
          </a:p>
          <a:p>
            <a:pPr lvl="1"/>
            <a:r>
              <a:rPr lang="en-GB" sz="2000" dirty="0"/>
              <a:t>U</a:t>
            </a:r>
            <a:r>
              <a:rPr lang="en-GB" sz="2000" dirty="0" smtClean="0"/>
              <a:t>nderstanding </a:t>
            </a:r>
            <a:r>
              <a:rPr lang="en-GB" sz="2000" dirty="0"/>
              <a:t>of what constitutes social innovation (SI</a:t>
            </a:r>
            <a:r>
              <a:rPr lang="en-GB" sz="2000" dirty="0" smtClean="0"/>
              <a:t>).</a:t>
            </a:r>
          </a:p>
          <a:p>
            <a:pPr lvl="1"/>
            <a:r>
              <a:rPr lang="en-GB" sz="2000" dirty="0" smtClean="0"/>
              <a:t>The different </a:t>
            </a:r>
            <a:r>
              <a:rPr lang="en-GB" sz="2000" dirty="0"/>
              <a:t>models </a:t>
            </a:r>
            <a:r>
              <a:rPr lang="en-GB" sz="2000" dirty="0" smtClean="0"/>
              <a:t>that exist.</a:t>
            </a:r>
          </a:p>
          <a:p>
            <a:pPr lvl="1"/>
            <a:r>
              <a:rPr lang="en-GB" sz="2000" dirty="0" smtClean="0"/>
              <a:t>Enablers/barriers </a:t>
            </a:r>
            <a:r>
              <a:rPr lang="en-GB" sz="2000" dirty="0"/>
              <a:t>to social </a:t>
            </a:r>
            <a:r>
              <a:rPr lang="en-GB" sz="2000" dirty="0" smtClean="0"/>
              <a:t>innovation.</a:t>
            </a:r>
          </a:p>
          <a:p>
            <a:pPr lvl="1"/>
            <a:r>
              <a:rPr lang="en-GB" sz="2000" dirty="0"/>
              <a:t>H</a:t>
            </a:r>
            <a:r>
              <a:rPr lang="en-GB" sz="2000" dirty="0" smtClean="0"/>
              <a:t>ow social innovation can </a:t>
            </a:r>
            <a:r>
              <a:rPr lang="en-GB" sz="2000" dirty="0"/>
              <a:t>be taught/mentored. </a:t>
            </a:r>
            <a:endParaRPr lang="en-GB" altLang="en-US" sz="1600" dirty="0"/>
          </a:p>
          <a:p>
            <a:r>
              <a:rPr lang="en-GB" altLang="en-US" sz="2000" dirty="0" smtClean="0"/>
              <a:t>Across the three days the main learning points are:</a:t>
            </a:r>
          </a:p>
          <a:p>
            <a:pPr lvl="1"/>
            <a:r>
              <a:rPr lang="en-GB" altLang="en-US" sz="2000" dirty="0" smtClean="0"/>
              <a:t>The role of </a:t>
            </a:r>
            <a:r>
              <a:rPr lang="en-GB" altLang="en-US" sz="2000" b="1" dirty="0" smtClean="0"/>
              <a:t>power</a:t>
            </a:r>
            <a:r>
              <a:rPr lang="en-GB" altLang="en-US" sz="2000" dirty="0" smtClean="0"/>
              <a:t> in shaping social innovation.</a:t>
            </a:r>
          </a:p>
          <a:p>
            <a:pPr lvl="1"/>
            <a:r>
              <a:rPr lang="en-GB" altLang="en-US" sz="2000" dirty="0" smtClean="0"/>
              <a:t>The role of </a:t>
            </a:r>
            <a:r>
              <a:rPr lang="en-GB" altLang="en-US" sz="2000" b="1" dirty="0" smtClean="0"/>
              <a:t>social networks </a:t>
            </a:r>
            <a:r>
              <a:rPr lang="en-GB" altLang="en-US" sz="2000" dirty="0" smtClean="0"/>
              <a:t>in shaping social innovation.</a:t>
            </a:r>
          </a:p>
          <a:p>
            <a:pPr lvl="1"/>
            <a:r>
              <a:rPr lang="en-GB" altLang="en-US" sz="2000" dirty="0" smtClean="0"/>
              <a:t>The need for </a:t>
            </a:r>
            <a:r>
              <a:rPr lang="en-GB" altLang="en-US" sz="2000" b="1" dirty="0" smtClean="0"/>
              <a:t>partnerships &amp; collaboration </a:t>
            </a:r>
            <a:r>
              <a:rPr lang="en-GB" altLang="en-US" sz="2000" dirty="0" smtClean="0"/>
              <a:t>in driving SI.</a:t>
            </a:r>
            <a:endParaRPr lang="en-GB" altLang="en-US" sz="1600" dirty="0"/>
          </a:p>
          <a:p>
            <a:r>
              <a:rPr lang="en-GB" altLang="en-US" sz="2000" dirty="0" smtClean="0"/>
              <a:t>Social innovation is </a:t>
            </a:r>
            <a:r>
              <a:rPr lang="en-GB" altLang="en-US" sz="2000" b="1" dirty="0" smtClean="0"/>
              <a:t>culturally</a:t>
            </a:r>
            <a:r>
              <a:rPr lang="en-GB" altLang="en-US" sz="2000" dirty="0" smtClean="0"/>
              <a:t> and </a:t>
            </a:r>
            <a:r>
              <a:rPr lang="en-GB" altLang="en-US" sz="2000" b="1" dirty="0" smtClean="0"/>
              <a:t>socially</a:t>
            </a:r>
            <a:r>
              <a:rPr lang="en-GB" altLang="en-US" sz="2000" dirty="0" smtClean="0"/>
              <a:t> contextual. This course </a:t>
            </a:r>
            <a:r>
              <a:rPr lang="en-GB" altLang="en-US" sz="2000" b="1" dirty="0" smtClean="0"/>
              <a:t>will not </a:t>
            </a:r>
            <a:r>
              <a:rPr lang="en-GB" altLang="en-US" sz="2000" dirty="0" smtClean="0"/>
              <a:t>provide you with all of the answers!</a:t>
            </a:r>
          </a:p>
          <a:p>
            <a:pPr lvl="1"/>
            <a:r>
              <a:rPr lang="en-GB" altLang="en-US" sz="2000" dirty="0" smtClean="0"/>
              <a:t>That is your job as social innovators and enablers.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251" y="5949280"/>
            <a:ext cx="3128589" cy="887177"/>
          </a:xfrm>
          <a:prstGeom prst="rect">
            <a:avLst/>
          </a:prstGeom>
          <a:ln/>
        </p:spPr>
      </p:pic>
      <p:pic>
        <p:nvPicPr>
          <p:cNvPr id="8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251" y="5883957"/>
            <a:ext cx="3352800" cy="95250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68313" y="80963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SI in Public Services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68313" y="1519238"/>
            <a:ext cx="8351837" cy="4646612"/>
          </a:xfrm>
        </p:spPr>
        <p:txBody>
          <a:bodyPr/>
          <a:lstStyle/>
          <a:p>
            <a:r>
              <a:rPr lang="en-GB" altLang="en-US" sz="2400" smtClean="0"/>
              <a:t>Policy can also shape public service delivery, which can drive social innovation:</a:t>
            </a:r>
          </a:p>
          <a:p>
            <a:pPr lvl="1"/>
            <a:r>
              <a:rPr lang="en-GB" altLang="en-US" sz="2000" smtClean="0"/>
              <a:t>Social Enterprise Investment Fund in the UK:</a:t>
            </a:r>
          </a:p>
          <a:p>
            <a:pPr lvl="2"/>
            <a:r>
              <a:rPr lang="en-GB" altLang="en-US" sz="1800" smtClean="0"/>
              <a:t>£110m of funding for health and social care ‘spin-outs’ from UK public services.</a:t>
            </a:r>
          </a:p>
          <a:p>
            <a:pPr lvl="2"/>
            <a:r>
              <a:rPr lang="en-GB" altLang="en-US" sz="1800" smtClean="0"/>
              <a:t>These spin-outs involve staff leading a service out of the public sector and turning it into a social enterprise.</a:t>
            </a:r>
          </a:p>
          <a:p>
            <a:pPr lvl="2"/>
            <a:r>
              <a:rPr lang="en-GB" altLang="en-US" sz="1800" smtClean="0"/>
              <a:t>Turned the health and social care sector into one of the largest in the UK social enterprise ecosystem.</a:t>
            </a:r>
          </a:p>
          <a:p>
            <a:pPr lvl="1"/>
            <a:r>
              <a:rPr lang="en-GB" altLang="en-US" sz="2000" smtClean="0"/>
              <a:t>UK Public Services (Social Value) Act 2012:</a:t>
            </a:r>
          </a:p>
          <a:p>
            <a:pPr lvl="2"/>
            <a:r>
              <a:rPr lang="en-GB" altLang="en-US" sz="1800" smtClean="0"/>
              <a:t>Requires all UK public bodies to ‘consider’ social value when commissioning services.</a:t>
            </a:r>
          </a:p>
          <a:p>
            <a:pPr lvl="2"/>
            <a:r>
              <a:rPr lang="en-GB" altLang="en-US" sz="1800" smtClean="0"/>
              <a:t>Has led to social value clauses in contracts (not just in public bodies).</a:t>
            </a:r>
          </a:p>
          <a:p>
            <a:pPr lvl="2"/>
            <a:r>
              <a:rPr lang="en-GB" altLang="en-US" sz="1800" smtClean="0"/>
              <a:t>University of Northampton now utilises social value contracts.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6086475"/>
            <a:ext cx="3313030" cy="771525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68313" y="80963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Third Sector &amp; SI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519238"/>
            <a:ext cx="8229600" cy="4806950"/>
          </a:xfrm>
        </p:spPr>
        <p:txBody>
          <a:bodyPr/>
          <a:lstStyle/>
          <a:p>
            <a:pPr>
              <a:defRPr/>
            </a:pPr>
            <a:r>
              <a:rPr lang="en-GB" altLang="en-US" sz="2400" dirty="0" smtClean="0"/>
              <a:t>This is the traditional sector associated with SI:</a:t>
            </a:r>
          </a:p>
          <a:p>
            <a:pPr lvl="1">
              <a:defRPr/>
            </a:pPr>
            <a:r>
              <a:rPr lang="en-GB" altLang="en-US" sz="2000" dirty="0" smtClean="0"/>
              <a:t>Charities, voluntary organisations, and Foundations.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altLang="en-US" sz="1600" dirty="0"/>
          </a:p>
          <a:p>
            <a:pPr>
              <a:defRPr/>
            </a:pPr>
            <a:r>
              <a:rPr lang="en-GB" altLang="en-US" sz="2400" dirty="0" smtClean="0"/>
              <a:t>Social innovation in this sector has traditionally been bottom-up led through communities:</a:t>
            </a:r>
          </a:p>
          <a:p>
            <a:pPr lvl="1">
              <a:defRPr/>
            </a:pPr>
            <a:r>
              <a:rPr lang="en-GB" altLang="en-US" sz="2000" dirty="0" smtClean="0"/>
              <a:t>However, a greater focus on hybridity and marketisation is changing this.</a:t>
            </a:r>
          </a:p>
          <a:p>
            <a:pPr lvl="1">
              <a:defRPr/>
            </a:pPr>
            <a:r>
              <a:rPr lang="en-GB" altLang="en-US" sz="2000" dirty="0" smtClean="0"/>
              <a:t>This is another area being shaped by policy frameworks and dominant discourse……in other words, </a:t>
            </a:r>
            <a:r>
              <a:rPr lang="en-GB" altLang="en-US" sz="2000" i="1" dirty="0" smtClean="0"/>
              <a:t>power</a:t>
            </a:r>
            <a:r>
              <a:rPr lang="en-GB" altLang="en-US" sz="2000" dirty="0" smtClean="0"/>
              <a:t>.</a:t>
            </a:r>
          </a:p>
          <a:p>
            <a:pPr lvl="1">
              <a:defRPr/>
            </a:pPr>
            <a:r>
              <a:rPr lang="en-GB" altLang="en-US" sz="2000" dirty="0" smtClean="0"/>
              <a:t>In the UK we are seeing a drive towards making the third sector more business-like.</a:t>
            </a:r>
          </a:p>
          <a:p>
            <a:pPr lvl="1">
              <a:defRPr/>
            </a:pPr>
            <a:r>
              <a:rPr lang="en-GB" altLang="en-US" sz="2000" dirty="0" smtClean="0"/>
              <a:t>Charities are therefore establishing social enterprises and seeking investment.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6049516"/>
            <a:ext cx="2943629" cy="808484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68313" y="80963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Social Entrepreneurship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333375" y="1316038"/>
            <a:ext cx="8497888" cy="4776787"/>
          </a:xfrm>
        </p:spPr>
        <p:txBody>
          <a:bodyPr/>
          <a:lstStyle/>
          <a:p>
            <a:r>
              <a:rPr lang="en-GB" altLang="en-US" sz="2400" dirty="0" smtClean="0"/>
              <a:t>Social entrepreneurship </a:t>
            </a:r>
            <a:r>
              <a:rPr lang="en-GB" altLang="en-US" sz="2400" i="1" dirty="0" smtClean="0"/>
              <a:t>”…encompasses the activities and processes undertaken to discover, define and exploit opportunities in order to enhance social wealth by creating new ventures or managing existing organisations in an innovative manner”</a:t>
            </a:r>
            <a:r>
              <a:rPr lang="en-GB" altLang="en-US" sz="2400" dirty="0" smtClean="0"/>
              <a:t> </a:t>
            </a:r>
            <a:r>
              <a:rPr lang="en-GB" altLang="en-US" sz="1600" dirty="0" smtClean="0"/>
              <a:t>(Zahra et al., 2009:519).</a:t>
            </a:r>
          </a:p>
          <a:p>
            <a:endParaRPr lang="en-GB" altLang="en-US" sz="1600" dirty="0" smtClean="0"/>
          </a:p>
          <a:p>
            <a:r>
              <a:rPr lang="en-GB" altLang="en-US" sz="2400" dirty="0" smtClean="0"/>
              <a:t>Social enterprises seek to use markets to reduce social inequality and improve people’s access to opportunities </a:t>
            </a:r>
            <a:r>
              <a:rPr lang="en-GB" altLang="en-US" sz="1600" dirty="0" smtClean="0"/>
              <a:t>(Nicholls, 2007).</a:t>
            </a:r>
          </a:p>
          <a:p>
            <a:endParaRPr lang="en-GB" altLang="en-US" sz="1600" dirty="0" smtClean="0"/>
          </a:p>
          <a:p>
            <a:r>
              <a:rPr lang="en-GB" altLang="en-US" sz="2400" dirty="0" smtClean="0"/>
              <a:t>Crucial to understand the difference between the two:</a:t>
            </a:r>
          </a:p>
          <a:p>
            <a:pPr lvl="1"/>
            <a:r>
              <a:rPr lang="en-GB" altLang="en-US" sz="2000" dirty="0" smtClean="0"/>
              <a:t>Social entrepreneurship is a form of individual/collective behaviour.</a:t>
            </a:r>
          </a:p>
          <a:p>
            <a:pPr lvl="1"/>
            <a:r>
              <a:rPr lang="en-GB" altLang="en-US" sz="2000" dirty="0" smtClean="0"/>
              <a:t>Social enterprise is </a:t>
            </a:r>
            <a:r>
              <a:rPr lang="en-GB" altLang="en-US" sz="2000" i="1" dirty="0" smtClean="0"/>
              <a:t>a type </a:t>
            </a:r>
            <a:r>
              <a:rPr lang="en-GB" altLang="en-US" sz="2000" dirty="0" smtClean="0"/>
              <a:t>of organisational form for achieving this.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-108520" y="6092824"/>
            <a:ext cx="3240360" cy="765175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68313" y="80963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Social Entrepreneurship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33375" y="1316038"/>
            <a:ext cx="8497888" cy="4776787"/>
          </a:xfrm>
        </p:spPr>
        <p:txBody>
          <a:bodyPr/>
          <a:lstStyle/>
          <a:p>
            <a:r>
              <a:rPr lang="en-GB" altLang="en-US" sz="2400" smtClean="0"/>
              <a:t>Social entrepreneurship is at the heart of social innovation, as both seek to:</a:t>
            </a:r>
          </a:p>
          <a:p>
            <a:pPr lvl="1"/>
            <a:r>
              <a:rPr lang="en-GB" altLang="en-US" sz="2000" smtClean="0"/>
              <a:t>Enhance collective wealth/power resources.</a:t>
            </a:r>
          </a:p>
          <a:p>
            <a:pPr lvl="1"/>
            <a:r>
              <a:rPr lang="en-GB" altLang="en-US" sz="2000" smtClean="0"/>
              <a:t>Challenge normative structures (power, resource, discourse).</a:t>
            </a:r>
          </a:p>
          <a:p>
            <a:pPr lvl="1"/>
            <a:endParaRPr lang="en-GB" altLang="en-US" sz="2000" smtClean="0"/>
          </a:p>
          <a:p>
            <a:r>
              <a:rPr lang="en-GB" altLang="en-US" sz="2400" smtClean="0"/>
              <a:t>Social entrepreneurs can exist in:</a:t>
            </a:r>
          </a:p>
          <a:p>
            <a:pPr lvl="1"/>
            <a:r>
              <a:rPr lang="en-GB" altLang="en-US" sz="2000" smtClean="0"/>
              <a:t>Private sector, public sector, third sector and civil society.</a:t>
            </a:r>
          </a:p>
          <a:p>
            <a:pPr lvl="1"/>
            <a:endParaRPr lang="en-GB" altLang="en-US" sz="2000" smtClean="0"/>
          </a:p>
          <a:p>
            <a:r>
              <a:rPr lang="en-GB" altLang="en-US" sz="2400" smtClean="0"/>
              <a:t>They are the </a:t>
            </a:r>
            <a:r>
              <a:rPr lang="en-GB" altLang="en-US" sz="2400" i="1" smtClean="0"/>
              <a:t>Changemakers</a:t>
            </a:r>
            <a:r>
              <a:rPr lang="en-GB" altLang="en-US" sz="2400" smtClean="0"/>
              <a:t> that drive social innovation.</a:t>
            </a:r>
          </a:p>
          <a:p>
            <a:endParaRPr lang="en-GB" altLang="en-US" sz="2000" smtClean="0"/>
          </a:p>
          <a:p>
            <a:r>
              <a:rPr lang="en-GB" altLang="en-US" sz="2400" smtClean="0"/>
              <a:t>They can exist in Universities as well…you can be a social entrepreneur!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5905500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68313" y="80963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Social Investment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68313" y="1519238"/>
            <a:ext cx="8229600" cy="4552950"/>
          </a:xfrm>
        </p:spPr>
        <p:txBody>
          <a:bodyPr/>
          <a:lstStyle/>
          <a:p>
            <a:r>
              <a:rPr lang="en-GB" altLang="en-US" sz="2400" dirty="0" smtClean="0"/>
              <a:t>Resources are also key in driving social innovation:</a:t>
            </a:r>
          </a:p>
          <a:p>
            <a:pPr lvl="1"/>
            <a:r>
              <a:rPr lang="en-GB" altLang="en-US" sz="2000" dirty="0" smtClean="0"/>
              <a:t>Investment can form a key part of this, and social investment has grown over the last decade to provide this.</a:t>
            </a:r>
          </a:p>
          <a:p>
            <a:pPr lvl="1"/>
            <a:endParaRPr lang="en-GB" altLang="en-US" sz="2000" dirty="0" smtClean="0"/>
          </a:p>
          <a:p>
            <a:r>
              <a:rPr lang="en-GB" altLang="en-US" sz="2400" dirty="0" smtClean="0"/>
              <a:t>Social investment can be defined as the provision of finance to social ventures (either debt or equity finance), with an expectation that a social as well as financial return will be generated </a:t>
            </a:r>
            <a:r>
              <a:rPr lang="en-GB" altLang="en-US" sz="1600" dirty="0" smtClean="0"/>
              <a:t>(Brown and Norman, 2011).</a:t>
            </a:r>
          </a:p>
          <a:p>
            <a:endParaRPr lang="en-GB" altLang="en-US" sz="2400" dirty="0" smtClean="0"/>
          </a:p>
          <a:p>
            <a:r>
              <a:rPr lang="en-GB" altLang="en-US" sz="2400" dirty="0" smtClean="0"/>
              <a:t>However, despite the growth in social investment, there remains a lack of innovation in the investment products developed.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7504" y="6072187"/>
            <a:ext cx="3240360" cy="787795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68313" y="80963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Social Investment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68313" y="1519238"/>
            <a:ext cx="8229600" cy="4552950"/>
          </a:xfrm>
        </p:spPr>
        <p:txBody>
          <a:bodyPr/>
          <a:lstStyle/>
          <a:p>
            <a:r>
              <a:rPr lang="en-GB" altLang="en-US" sz="2400" smtClean="0"/>
              <a:t>Innovative funding solutions for socially innovative projects are essential to scaling SI ecosystems.</a:t>
            </a:r>
          </a:p>
          <a:p>
            <a:endParaRPr lang="en-GB" altLang="en-US" sz="2400" smtClean="0"/>
          </a:p>
          <a:p>
            <a:r>
              <a:rPr lang="en-GB" altLang="en-US" sz="2400" smtClean="0"/>
              <a:t>In the UK examples include:</a:t>
            </a:r>
          </a:p>
          <a:p>
            <a:pPr lvl="1"/>
            <a:r>
              <a:rPr lang="en-GB" altLang="en-US" sz="2000" smtClean="0"/>
              <a:t>Social Impact Bonds.</a:t>
            </a:r>
          </a:p>
          <a:p>
            <a:pPr lvl="1"/>
            <a:r>
              <a:rPr lang="en-GB" altLang="en-US" sz="2000" smtClean="0"/>
              <a:t>Hybrid social investment products (debt and equity).</a:t>
            </a:r>
          </a:p>
          <a:p>
            <a:pPr lvl="1"/>
            <a:endParaRPr lang="en-GB" altLang="en-US" sz="2000" smtClean="0"/>
          </a:p>
          <a:p>
            <a:r>
              <a:rPr lang="en-GB" altLang="en-US" sz="2400" smtClean="0"/>
              <a:t>In Vietnam, also innovation through non-financial repayment:</a:t>
            </a:r>
          </a:p>
          <a:p>
            <a:pPr lvl="1"/>
            <a:r>
              <a:rPr lang="en-GB" altLang="en-US" sz="2000" smtClean="0"/>
              <a:t>Thriive ask for loans to be repaid through product/service provision.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5905500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68313" y="80963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SI/SE Ecosystem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338263"/>
            <a:ext cx="8229600" cy="4552950"/>
          </a:xfrm>
        </p:spPr>
        <p:txBody>
          <a:bodyPr/>
          <a:lstStyle/>
          <a:p>
            <a:pPr>
              <a:defRPr/>
            </a:pPr>
            <a:r>
              <a:rPr lang="en-GB" altLang="en-US" sz="2400" dirty="0" smtClean="0"/>
              <a:t>Social innovation ecosystems are therefore heterogeneous:</a:t>
            </a:r>
          </a:p>
          <a:p>
            <a:pPr lvl="1">
              <a:defRPr/>
            </a:pPr>
            <a:r>
              <a:rPr lang="en-GB" altLang="en-US" sz="2000" dirty="0" smtClean="0"/>
              <a:t>Include multiple models</a:t>
            </a:r>
          </a:p>
          <a:p>
            <a:pPr lvl="1">
              <a:defRPr/>
            </a:pPr>
            <a:r>
              <a:rPr lang="en-GB" altLang="en-US" sz="2000" dirty="0" smtClean="0"/>
              <a:t>Diverse stakeholder networks/types</a:t>
            </a:r>
          </a:p>
          <a:p>
            <a:pPr lvl="1">
              <a:defRPr/>
            </a:pPr>
            <a:r>
              <a:rPr lang="en-GB" altLang="en-US" sz="2000" dirty="0" smtClean="0"/>
              <a:t>Multiple relationship types &amp; resource flows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GB" altLang="en-US" sz="1600" dirty="0"/>
          </a:p>
          <a:p>
            <a:pPr>
              <a:defRPr/>
            </a:pPr>
            <a:r>
              <a:rPr lang="en-GB" altLang="en-US" sz="2400" dirty="0" smtClean="0"/>
              <a:t>Dominant actors can use their </a:t>
            </a:r>
            <a:r>
              <a:rPr lang="en-GB" altLang="en-US" sz="2400" b="1" dirty="0" smtClean="0"/>
              <a:t>power</a:t>
            </a:r>
            <a:r>
              <a:rPr lang="en-GB" altLang="en-US" sz="2400" dirty="0" smtClean="0"/>
              <a:t> and </a:t>
            </a:r>
            <a:r>
              <a:rPr lang="en-GB" altLang="en-US" sz="2400" b="1" dirty="0" smtClean="0"/>
              <a:t>resources</a:t>
            </a:r>
            <a:r>
              <a:rPr lang="en-GB" altLang="en-US" sz="2400" dirty="0" smtClean="0"/>
              <a:t> to shape discourse and normalise their visions of social innovation.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altLang="en-US" sz="1600" dirty="0"/>
          </a:p>
          <a:p>
            <a:pPr>
              <a:defRPr/>
            </a:pPr>
            <a:r>
              <a:rPr lang="en-GB" altLang="en-US" sz="2400" dirty="0" smtClean="0"/>
              <a:t>Partnerships and collaborations between non-dominant stakeholders can overcome this.</a:t>
            </a:r>
          </a:p>
          <a:p>
            <a:pPr lvl="1">
              <a:defRPr/>
            </a:pPr>
            <a:r>
              <a:rPr lang="en-GB" altLang="en-US" sz="2000" dirty="0" smtClean="0"/>
              <a:t>Universities can support this pluralism.</a:t>
            </a:r>
          </a:p>
          <a:p>
            <a:pPr lvl="1">
              <a:defRPr/>
            </a:pPr>
            <a:endParaRPr lang="en-GB" altLang="en-US" sz="2000" dirty="0" smtClean="0"/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6137299"/>
            <a:ext cx="3119621" cy="720701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115888"/>
            <a:ext cx="8886825" cy="640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7504" y="5890066"/>
            <a:ext cx="3352800" cy="952500"/>
          </a:xfrm>
          <a:prstGeom prst="rect">
            <a:avLst/>
          </a:prstGeom>
          <a:ln/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29600" cy="2663825"/>
          </a:xfrm>
        </p:spPr>
        <p:txBody>
          <a:bodyPr/>
          <a:lstStyle/>
          <a:p>
            <a:r>
              <a:rPr lang="en-GB" altLang="en-US" b="1" smtClean="0"/>
              <a:t/>
            </a:r>
            <a:br>
              <a:rPr lang="en-GB" altLang="en-US" b="1" smtClean="0"/>
            </a:br>
            <a:r>
              <a:rPr lang="en-GB" altLang="en-US" b="1" smtClean="0"/>
              <a:t>Pedagogy of Social Innovation</a:t>
            </a:r>
            <a:endParaRPr lang="en-US" altLang="en-US" b="1" i="1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68313" y="3497263"/>
            <a:ext cx="8229600" cy="24479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sz="800" dirty="0" smtClean="0"/>
          </a:p>
          <a:p>
            <a:pPr algn="ctr" eaLnBrk="1" hangingPunct="1">
              <a:buFontTx/>
              <a:buNone/>
            </a:pPr>
            <a:r>
              <a:rPr lang="pl-PL" altLang="en-US" sz="1800" b="1" i="1" dirty="0" smtClean="0"/>
              <a:t>Part</a:t>
            </a:r>
            <a:r>
              <a:rPr lang="en-GB" altLang="en-US" sz="1800" b="1" i="1" dirty="0" smtClean="0"/>
              <a:t> </a:t>
            </a:r>
            <a:r>
              <a:rPr lang="en-GB" altLang="en-US" sz="1800" b="1" i="1" dirty="0" smtClean="0"/>
              <a:t>1 – Seminar 3</a:t>
            </a:r>
            <a:endParaRPr lang="en-GB" altLang="en-US" sz="1800" dirty="0" smtClean="0"/>
          </a:p>
          <a:p>
            <a:pPr algn="ctr" eaLnBrk="1" hangingPunct="1">
              <a:buFontTx/>
              <a:buNone/>
            </a:pPr>
            <a:endParaRPr lang="en-GB" altLang="en-US" sz="1800" dirty="0" smtClean="0"/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Professor Richard Hazenberg, </a:t>
            </a:r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Institute for Social Innovation &amp; Impact, </a:t>
            </a:r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University of Northampton.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5905500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29600" cy="2663825"/>
          </a:xfrm>
        </p:spPr>
        <p:txBody>
          <a:bodyPr/>
          <a:lstStyle/>
          <a:p>
            <a:r>
              <a:rPr lang="en-GB" altLang="en-US" b="1" smtClean="0"/>
              <a:t/>
            </a:r>
            <a:br>
              <a:rPr lang="en-GB" altLang="en-US" b="1" smtClean="0"/>
            </a:br>
            <a:r>
              <a:rPr lang="en-GB" altLang="en-US" b="1" smtClean="0"/>
              <a:t>Introducing Social Innovation</a:t>
            </a:r>
            <a:endParaRPr lang="en-US" altLang="en-US" b="1" i="1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3497263"/>
            <a:ext cx="8229600" cy="24479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sz="800" dirty="0" smtClean="0"/>
          </a:p>
          <a:p>
            <a:pPr algn="ctr" eaLnBrk="1" hangingPunct="1">
              <a:buFontTx/>
              <a:buNone/>
            </a:pPr>
            <a:r>
              <a:rPr lang="pl-PL" altLang="en-US" sz="1800" b="1" i="1" dirty="0" smtClean="0"/>
              <a:t>Part 1 </a:t>
            </a:r>
            <a:r>
              <a:rPr lang="en-GB" altLang="en-US" sz="1800" b="1" i="1" dirty="0" smtClean="0"/>
              <a:t>– </a:t>
            </a:r>
            <a:r>
              <a:rPr lang="en-GB" altLang="en-US" sz="1800" b="1" i="1" dirty="0" smtClean="0"/>
              <a:t>Seminar 1 </a:t>
            </a:r>
          </a:p>
          <a:p>
            <a:pPr algn="ctr" eaLnBrk="1" hangingPunct="1">
              <a:buFontTx/>
              <a:buNone/>
            </a:pPr>
            <a:endParaRPr lang="en-GB" altLang="en-US" sz="1800" dirty="0" smtClean="0"/>
          </a:p>
          <a:p>
            <a:pPr algn="ctr" eaLnBrk="1" hangingPunct="1">
              <a:buFontTx/>
              <a:buNone/>
            </a:pPr>
            <a:endParaRPr lang="en-GB" altLang="en-US" sz="1800" dirty="0" smtClean="0"/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Professor Richard Hazenberg, </a:t>
            </a:r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Institute for Social Innovation &amp; Impact, </a:t>
            </a:r>
          </a:p>
          <a:p>
            <a:pPr algn="ctr" eaLnBrk="1" hangingPunct="1">
              <a:buFontTx/>
              <a:buNone/>
            </a:pPr>
            <a:r>
              <a:rPr lang="en-GB" altLang="en-US" sz="1800" dirty="0" smtClean="0"/>
              <a:t>University of Northampton.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0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0547" y="5801470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86465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Overview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059237"/>
          </a:xfrm>
        </p:spPr>
        <p:txBody>
          <a:bodyPr/>
          <a:lstStyle/>
          <a:p>
            <a:r>
              <a:rPr lang="en-GB" altLang="en-US" sz="2400" dirty="0" smtClean="0"/>
              <a:t>In this seminar we will explore:</a:t>
            </a:r>
          </a:p>
          <a:p>
            <a:pPr lvl="1"/>
            <a:r>
              <a:rPr lang="en-GB" altLang="en-US" sz="2400" dirty="0" smtClean="0"/>
              <a:t>Skills of social innovators</a:t>
            </a:r>
          </a:p>
          <a:p>
            <a:pPr lvl="1"/>
            <a:r>
              <a:rPr lang="en-GB" altLang="en-US" sz="2400" dirty="0" smtClean="0"/>
              <a:t>Practical support</a:t>
            </a:r>
          </a:p>
          <a:p>
            <a:pPr lvl="1"/>
            <a:r>
              <a:rPr lang="en-GB" altLang="en-US" sz="2400" dirty="0" smtClean="0"/>
              <a:t>Beneficiary/social value focus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251" y="5883957"/>
            <a:ext cx="3352800" cy="95250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68313" y="80963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Universities &amp; SI</a:t>
            </a:r>
          </a:p>
        </p:txBody>
      </p:sp>
      <p:pic>
        <p:nvPicPr>
          <p:cNvPr id="4506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308100"/>
            <a:ext cx="8229600" cy="489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01.pn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11308" y="6205537"/>
            <a:ext cx="2904508" cy="664323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68313" y="80963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Skills of Social Innovators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487488"/>
            <a:ext cx="8229600" cy="4552950"/>
          </a:xfrm>
        </p:spPr>
        <p:txBody>
          <a:bodyPr/>
          <a:lstStyle/>
          <a:p>
            <a:pPr>
              <a:defRPr/>
            </a:pPr>
            <a:r>
              <a:rPr lang="en-GB" sz="2000" dirty="0"/>
              <a:t>In developing </a:t>
            </a:r>
            <a:r>
              <a:rPr lang="en-GB" sz="2000" dirty="0" smtClean="0"/>
              <a:t>social </a:t>
            </a:r>
            <a:r>
              <a:rPr lang="en-GB" sz="2000" dirty="0"/>
              <a:t>innovators universities are encouraging: </a:t>
            </a:r>
          </a:p>
          <a:p>
            <a:pPr lvl="1">
              <a:defRPr/>
            </a:pPr>
            <a:r>
              <a:rPr lang="en-GB" sz="2000" dirty="0"/>
              <a:t>employability;</a:t>
            </a:r>
          </a:p>
          <a:p>
            <a:pPr lvl="1">
              <a:defRPr/>
            </a:pPr>
            <a:r>
              <a:rPr lang="en-GB" sz="2000" dirty="0"/>
              <a:t>creativity;</a:t>
            </a:r>
          </a:p>
          <a:p>
            <a:pPr lvl="1">
              <a:defRPr/>
            </a:pPr>
            <a:r>
              <a:rPr lang="en-GB" sz="2000" dirty="0"/>
              <a:t>self-efficacy;</a:t>
            </a:r>
          </a:p>
          <a:p>
            <a:pPr lvl="1">
              <a:defRPr/>
            </a:pPr>
            <a:r>
              <a:rPr lang="en-GB" sz="2000" dirty="0"/>
              <a:t>and ensuring that </a:t>
            </a:r>
            <a:r>
              <a:rPr lang="en-GB" sz="2000" dirty="0" smtClean="0"/>
              <a:t>they </a:t>
            </a:r>
            <a:r>
              <a:rPr lang="en-GB" sz="2000" dirty="0"/>
              <a:t>are socially aware and that they can </a:t>
            </a:r>
            <a:r>
              <a:rPr lang="en-GB" sz="2000" dirty="0" smtClean="0"/>
              <a:t>become Changemakers</a:t>
            </a:r>
            <a:r>
              <a:rPr lang="en-GB" sz="2000" dirty="0"/>
              <a:t>.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This enables them to think laterally and approach societal problems from new perspectives (e.g. UoN hospital choir).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Creating the global citizens of tomorrow, who can think </a:t>
            </a:r>
            <a:r>
              <a:rPr lang="en-GB" sz="2000" dirty="0" smtClean="0"/>
              <a:t>idealistically, </a:t>
            </a:r>
            <a:r>
              <a:rPr lang="en-GB" sz="2000" dirty="0"/>
              <a:t>but engage in the realities of the </a:t>
            </a:r>
            <a:r>
              <a:rPr lang="en-GB" sz="2000" dirty="0" smtClean="0"/>
              <a:t>world.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3945770" y="3244334"/>
            <a:ext cx="1252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universities</a:t>
            </a:r>
          </a:p>
        </p:txBody>
      </p:sp>
      <p:pic>
        <p:nvPicPr>
          <p:cNvPr id="7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251" y="5883957"/>
            <a:ext cx="3352800" cy="952500"/>
          </a:xfrm>
          <a:prstGeom prst="rect">
            <a:avLst/>
          </a:prstGeom>
          <a:ln/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68313" y="80963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Practical Support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338263"/>
            <a:ext cx="8229600" cy="4552950"/>
          </a:xfrm>
        </p:spPr>
        <p:txBody>
          <a:bodyPr/>
          <a:lstStyle/>
          <a:p>
            <a:pPr>
              <a:defRPr/>
            </a:pPr>
            <a:r>
              <a:rPr lang="en-GB" altLang="en-US" sz="2400" dirty="0" smtClean="0"/>
              <a:t>It is also crucial that the teaching of social innovation involves learning by doing.</a:t>
            </a:r>
          </a:p>
          <a:p>
            <a:pPr lvl="1">
              <a:defRPr/>
            </a:pPr>
            <a:r>
              <a:rPr lang="en-GB" altLang="en-US" sz="2000" dirty="0" smtClean="0"/>
              <a:t>Social innovators are encouraged to apply their learning in practical settings.</a:t>
            </a:r>
          </a:p>
          <a:p>
            <a:pPr lvl="1">
              <a:defRPr/>
            </a:pPr>
            <a:r>
              <a:rPr lang="en-GB" altLang="en-US" sz="2000" dirty="0" smtClean="0"/>
              <a:t>That mistakes are encouraged, as we learn more from these than we do from successes.</a:t>
            </a:r>
          </a:p>
          <a:p>
            <a:pPr lvl="1">
              <a:defRPr/>
            </a:pPr>
            <a:r>
              <a:rPr lang="en-GB" altLang="en-US" sz="2000" dirty="0" smtClean="0"/>
              <a:t>That practical learning is brought back to the classroom for reflection (nexus of theory of practice).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GB" altLang="en-US" sz="1600" dirty="0"/>
          </a:p>
          <a:p>
            <a:pPr>
              <a:defRPr/>
            </a:pPr>
            <a:r>
              <a:rPr lang="en-GB" altLang="en-US" sz="2400" dirty="0" smtClean="0"/>
              <a:t>Universities can also support social innovators to navigate barriers:</a:t>
            </a:r>
          </a:p>
          <a:p>
            <a:pPr lvl="1">
              <a:defRPr/>
            </a:pPr>
            <a:r>
              <a:rPr lang="en-GB" altLang="en-US" sz="2000" dirty="0" smtClean="0"/>
              <a:t>Overcoming power and resource deficiencies.</a:t>
            </a:r>
          </a:p>
          <a:p>
            <a:pPr lvl="1">
              <a:defRPr/>
            </a:pPr>
            <a:r>
              <a:rPr lang="en-GB" altLang="en-US" sz="2000" dirty="0" smtClean="0"/>
              <a:t>Universities are powerful institutions with significant resources (financial, intellectual, human, social).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251" y="6237311"/>
            <a:ext cx="2984573" cy="599145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68313" y="80963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Social Value Focus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63550" y="1498600"/>
            <a:ext cx="8229600" cy="4552950"/>
          </a:xfrm>
        </p:spPr>
        <p:txBody>
          <a:bodyPr/>
          <a:lstStyle/>
          <a:p>
            <a:r>
              <a:rPr lang="en-GB" altLang="en-US" sz="2400" dirty="0" smtClean="0"/>
              <a:t>Ensure that you are engaged with your local communities:</a:t>
            </a:r>
          </a:p>
          <a:p>
            <a:pPr lvl="1"/>
            <a:r>
              <a:rPr lang="en-GB" altLang="en-US" sz="2000" dirty="0" smtClean="0"/>
              <a:t>What are their social problems/priorities?</a:t>
            </a:r>
          </a:p>
          <a:p>
            <a:pPr lvl="1"/>
            <a:r>
              <a:rPr lang="en-GB" altLang="en-US" sz="2000" dirty="0" smtClean="0"/>
              <a:t>In what areas do they want to see social innovation?</a:t>
            </a:r>
          </a:p>
          <a:p>
            <a:pPr lvl="1"/>
            <a:r>
              <a:rPr lang="en-GB" altLang="en-US" sz="2000" dirty="0" smtClean="0"/>
              <a:t>How can universities support them to achieve these?</a:t>
            </a:r>
          </a:p>
          <a:p>
            <a:pPr lvl="1"/>
            <a:endParaRPr lang="en-GB" altLang="en-US" sz="2000" dirty="0" smtClean="0"/>
          </a:p>
          <a:p>
            <a:r>
              <a:rPr lang="en-GB" altLang="en-US" sz="2400" dirty="0" smtClean="0"/>
              <a:t>Communities and social innovators are the experts:</a:t>
            </a:r>
          </a:p>
          <a:p>
            <a:pPr lvl="1"/>
            <a:r>
              <a:rPr lang="en-GB" altLang="en-US" sz="2000" dirty="0" smtClean="0"/>
              <a:t>We are there to support them with our knowledge and skills.</a:t>
            </a:r>
          </a:p>
          <a:p>
            <a:pPr lvl="1"/>
            <a:endParaRPr lang="en-GB" altLang="en-US" sz="2000" dirty="0" smtClean="0"/>
          </a:p>
          <a:p>
            <a:r>
              <a:rPr lang="en-GB" altLang="en-US" sz="2400" dirty="0" smtClean="0"/>
              <a:t>We can use our power and networks, to drive collaborations and support social innovators to develop social value.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251" y="6051549"/>
            <a:ext cx="3200597" cy="784907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68313" y="80963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Summary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68313" y="1498600"/>
            <a:ext cx="8229600" cy="4552950"/>
          </a:xfrm>
        </p:spPr>
        <p:txBody>
          <a:bodyPr/>
          <a:lstStyle/>
          <a:p>
            <a:r>
              <a:rPr lang="en-GB" altLang="en-US" sz="2400" dirty="0" smtClean="0"/>
              <a:t>The 5 key areas for driving SI in HEIs are:</a:t>
            </a:r>
          </a:p>
          <a:p>
            <a:pPr marL="914400" lvl="1" indent="-457200">
              <a:buFont typeface="Calibri" panose="020F0502020204030204" pitchFamily="34" charset="0"/>
              <a:buAutoNum type="arabicPeriod"/>
            </a:pPr>
            <a:r>
              <a:rPr lang="en-GB" altLang="en-US" sz="2000" dirty="0" smtClean="0"/>
              <a:t>Defining what social innovation means to your institution.</a:t>
            </a:r>
          </a:p>
          <a:p>
            <a:pPr marL="1371600" lvl="2" indent="-457200">
              <a:buFont typeface="Calibri" panose="020F0502020204030204" pitchFamily="34" charset="0"/>
              <a:buAutoNum type="alphaLcPeriod"/>
            </a:pPr>
            <a:r>
              <a:rPr lang="en-GB" altLang="en-US" sz="2000" dirty="0" smtClean="0"/>
              <a:t>Applying this flexibly.</a:t>
            </a:r>
          </a:p>
          <a:p>
            <a:pPr marL="914400" lvl="1" indent="-457200">
              <a:buFont typeface="Calibri" panose="020F0502020204030204" pitchFamily="34" charset="0"/>
              <a:buAutoNum type="arabicPeriod"/>
            </a:pPr>
            <a:r>
              <a:rPr lang="en-GB" altLang="en-US" sz="2000" dirty="0" smtClean="0"/>
              <a:t>Becoming genuine community hubs.</a:t>
            </a:r>
          </a:p>
          <a:p>
            <a:pPr marL="1371600" lvl="2" indent="-457200">
              <a:buFont typeface="Calibri" panose="020F0502020204030204" pitchFamily="34" charset="0"/>
              <a:buAutoNum type="alphaLcPeriod"/>
            </a:pPr>
            <a:r>
              <a:rPr lang="en-GB" altLang="en-US" sz="2000" dirty="0" smtClean="0"/>
              <a:t>De-powering processes.</a:t>
            </a:r>
          </a:p>
          <a:p>
            <a:pPr marL="914400" lvl="1" indent="-457200">
              <a:buFont typeface="Calibri" panose="020F0502020204030204" pitchFamily="34" charset="0"/>
              <a:buAutoNum type="arabicPeriod"/>
            </a:pPr>
            <a:r>
              <a:rPr lang="en-GB" altLang="en-US" sz="2000" dirty="0" smtClean="0"/>
              <a:t>Embedding SI effectively in the curriculum, through academic, policy and practical methods.</a:t>
            </a:r>
          </a:p>
          <a:p>
            <a:pPr marL="914400" lvl="1" indent="-457200">
              <a:buFont typeface="Calibri" panose="020F0502020204030204" pitchFamily="34" charset="0"/>
              <a:buAutoNum type="arabicPeriod"/>
            </a:pPr>
            <a:r>
              <a:rPr lang="en-GB" altLang="en-US" sz="2000" dirty="0" smtClean="0"/>
              <a:t>Empowering students to become creative </a:t>
            </a:r>
            <a:r>
              <a:rPr lang="en-GB" altLang="en-US" sz="2000" dirty="0" err="1" smtClean="0"/>
              <a:t>Changemakers</a:t>
            </a:r>
            <a:r>
              <a:rPr lang="en-GB" altLang="en-US" sz="2000" dirty="0" smtClean="0"/>
              <a:t>.</a:t>
            </a:r>
          </a:p>
          <a:p>
            <a:pPr marL="914400" lvl="1" indent="-457200">
              <a:buFont typeface="Calibri" panose="020F0502020204030204" pitchFamily="34" charset="0"/>
              <a:buAutoNum type="arabicPeriod"/>
            </a:pPr>
            <a:r>
              <a:rPr lang="en-GB" altLang="en-US" sz="2000" dirty="0" smtClean="0"/>
              <a:t>Investing in SI strategically across the institution:</a:t>
            </a:r>
          </a:p>
          <a:p>
            <a:pPr marL="1371600" lvl="2" indent="-457200">
              <a:buFont typeface="Calibri" panose="020F0502020204030204" pitchFamily="34" charset="0"/>
              <a:buAutoNum type="alphaLcPeriod"/>
            </a:pPr>
            <a:r>
              <a:rPr lang="en-GB" altLang="en-US" sz="2000" dirty="0" smtClean="0"/>
              <a:t>Multiple resources.</a:t>
            </a:r>
          </a:p>
          <a:p>
            <a:pPr marL="1371600" lvl="2" indent="-457200">
              <a:buFont typeface="Calibri" panose="020F0502020204030204" pitchFamily="34" charset="0"/>
              <a:buAutoNum type="alphaLcPeriod"/>
            </a:pPr>
            <a:r>
              <a:rPr lang="en-GB" altLang="en-US" sz="2000" dirty="0" smtClean="0"/>
              <a:t>Measuring your impact.</a:t>
            </a:r>
          </a:p>
          <a:p>
            <a:pPr marL="1371600" lvl="2" indent="-457200">
              <a:buFont typeface="Calibri" panose="020F0502020204030204" pitchFamily="34" charset="0"/>
              <a:buAutoNum type="alphaLcPeriod"/>
            </a:pPr>
            <a:r>
              <a:rPr lang="en-GB" altLang="en-US" sz="2000" dirty="0" smtClean="0"/>
              <a:t>Maintaining momentum through leadership.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251" y="5883957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468313" y="80963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Day 1 ACTIVITY</a:t>
            </a:r>
            <a:endParaRPr lang="en-GB" altLang="en-US" sz="3200" b="1" dirty="0" smtClean="0">
              <a:ea typeface="Calibri" panose="020F0502020204030204" pitchFamily="34" charset="0"/>
            </a:endParaRP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39465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2400" smtClean="0">
                <a:ea typeface="Calibri" panose="020F0502020204030204" pitchFamily="34" charset="0"/>
                <a:cs typeface="Times New Roman" panose="02020603050405020304" pitchFamily="18" charset="0"/>
              </a:rPr>
              <a:t>Work in groups to develop a social innovation idea based upon your roles/expertise. Consider:</a:t>
            </a:r>
          </a:p>
          <a:p>
            <a:pPr lvl="1">
              <a:spcBef>
                <a:spcPct val="0"/>
              </a:spcBef>
            </a:pPr>
            <a:r>
              <a:rPr lang="en-GB" altLang="en-US" sz="2000" smtClean="0">
                <a:ea typeface="Calibri" panose="020F0502020204030204" pitchFamily="34" charset="0"/>
                <a:cs typeface="Times New Roman" panose="02020603050405020304" pitchFamily="18" charset="0"/>
              </a:rPr>
              <a:t>What is the aim/mission of your SI?</a:t>
            </a:r>
          </a:p>
          <a:p>
            <a:pPr lvl="1">
              <a:spcBef>
                <a:spcPct val="0"/>
              </a:spcBef>
            </a:pPr>
            <a:r>
              <a:rPr lang="en-GB" altLang="en-US" sz="2000" smtClean="0">
                <a:ea typeface="Calibri" panose="020F0502020204030204" pitchFamily="34" charset="0"/>
                <a:cs typeface="Times New Roman" panose="02020603050405020304" pitchFamily="18" charset="0"/>
              </a:rPr>
              <a:t>How will you deliver this?</a:t>
            </a:r>
          </a:p>
          <a:p>
            <a:pPr lvl="2">
              <a:spcBef>
                <a:spcPct val="0"/>
              </a:spcBef>
            </a:pPr>
            <a:r>
              <a:rPr lang="en-GB" altLang="en-US" sz="2000" smtClean="0">
                <a:ea typeface="Calibri" panose="020F0502020204030204" pitchFamily="34" charset="0"/>
                <a:cs typeface="Times New Roman" panose="02020603050405020304" pitchFamily="18" charset="0"/>
              </a:rPr>
              <a:t>Organisational structure</a:t>
            </a:r>
          </a:p>
          <a:p>
            <a:pPr lvl="2">
              <a:spcBef>
                <a:spcPct val="0"/>
              </a:spcBef>
            </a:pPr>
            <a:r>
              <a:rPr lang="en-GB" altLang="en-US" sz="2000" smtClean="0">
                <a:ea typeface="Calibri" panose="020F0502020204030204" pitchFamily="34" charset="0"/>
                <a:cs typeface="Times New Roman" panose="02020603050405020304" pitchFamily="18" charset="0"/>
              </a:rPr>
              <a:t>Funding</a:t>
            </a:r>
          </a:p>
          <a:p>
            <a:pPr lvl="2">
              <a:spcBef>
                <a:spcPct val="0"/>
              </a:spcBef>
            </a:pPr>
            <a:r>
              <a:rPr lang="en-GB" altLang="en-US" sz="2000" smtClean="0">
                <a:ea typeface="Calibri" panose="020F0502020204030204" pitchFamily="34" charset="0"/>
                <a:cs typeface="Times New Roman" panose="02020603050405020304" pitchFamily="18" charset="0"/>
              </a:rPr>
              <a:t>Networks</a:t>
            </a:r>
          </a:p>
          <a:p>
            <a:pPr lvl="1">
              <a:spcBef>
                <a:spcPct val="0"/>
              </a:spcBef>
            </a:pPr>
            <a:r>
              <a:rPr lang="en-GB" altLang="en-US" sz="2000" smtClean="0">
                <a:ea typeface="Calibri" panose="020F0502020204030204" pitchFamily="34" charset="0"/>
                <a:cs typeface="Times New Roman" panose="02020603050405020304" pitchFamily="18" charset="0"/>
              </a:rPr>
              <a:t>What barriers will you face?</a:t>
            </a:r>
          </a:p>
          <a:p>
            <a:pPr lvl="1">
              <a:spcBef>
                <a:spcPct val="0"/>
              </a:spcBef>
            </a:pPr>
            <a:r>
              <a:rPr lang="en-GB" altLang="en-US" sz="2000" smtClean="0">
                <a:ea typeface="Calibri" panose="020F0502020204030204" pitchFamily="34" charset="0"/>
                <a:cs typeface="Times New Roman" panose="02020603050405020304" pitchFamily="18" charset="0"/>
              </a:rPr>
              <a:t>How can learning/universities support this idea?</a:t>
            </a:r>
          </a:p>
          <a:p>
            <a:pPr lvl="1">
              <a:spcBef>
                <a:spcPct val="0"/>
              </a:spcBef>
            </a:pPr>
            <a:r>
              <a:rPr lang="en-GB" altLang="en-US" sz="2000" smtClean="0">
                <a:ea typeface="Calibri" panose="020F0502020204030204" pitchFamily="34" charset="0"/>
                <a:cs typeface="Times New Roman" panose="02020603050405020304" pitchFamily="18" charset="0"/>
              </a:rPr>
              <a:t>How will you engage the community?</a:t>
            </a:r>
          </a:p>
          <a:p>
            <a:pPr lvl="1">
              <a:spcBef>
                <a:spcPct val="0"/>
              </a:spcBef>
            </a:pPr>
            <a:r>
              <a:rPr lang="en-GB" altLang="en-US" sz="2000" smtClean="0">
                <a:ea typeface="Calibri" panose="020F0502020204030204" pitchFamily="34" charset="0"/>
                <a:cs typeface="Times New Roman" panose="02020603050405020304" pitchFamily="18" charset="0"/>
              </a:rPr>
              <a:t>How do you encourage creativity?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251" y="5883957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251" y="5883957"/>
            <a:ext cx="3352800" cy="952500"/>
          </a:xfrm>
          <a:prstGeom prst="rect">
            <a:avLst/>
          </a:prstGeom>
          <a:ln/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smtClean="0"/>
              <a:t>Overview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277938"/>
            <a:ext cx="8640763" cy="5327650"/>
          </a:xfrm>
        </p:spPr>
        <p:txBody>
          <a:bodyPr/>
          <a:lstStyle/>
          <a:p>
            <a:r>
              <a:rPr lang="en-GB" altLang="en-US" sz="2400" dirty="0" smtClean="0"/>
              <a:t>In this seminar we will explore:</a:t>
            </a:r>
          </a:p>
          <a:p>
            <a:pPr lvl="1"/>
            <a:r>
              <a:rPr lang="en-GB" altLang="en-US" sz="2400" dirty="0" smtClean="0"/>
              <a:t>Definitions of social innovation</a:t>
            </a:r>
          </a:p>
          <a:p>
            <a:pPr lvl="1"/>
            <a:r>
              <a:rPr lang="en-GB" altLang="en-US" sz="2400" dirty="0" smtClean="0"/>
              <a:t>Social embeddedness of SI</a:t>
            </a:r>
          </a:p>
          <a:p>
            <a:pPr lvl="1"/>
            <a:r>
              <a:rPr lang="en-GB" altLang="en-US" sz="2400" dirty="0" smtClean="0"/>
              <a:t>Role of community engagement in SI</a:t>
            </a:r>
          </a:p>
          <a:p>
            <a:pPr lvl="1"/>
            <a:r>
              <a:rPr lang="en-GB" altLang="en-US" sz="2400" dirty="0" smtClean="0"/>
              <a:t>Policy and SI</a:t>
            </a:r>
          </a:p>
          <a:p>
            <a:pPr lvl="1"/>
            <a:r>
              <a:rPr lang="en-GB" altLang="en-US" sz="2400" dirty="0" smtClean="0"/>
              <a:t>Funding SI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07504" y="5771726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927725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smtClean="0"/>
              <a:t>Defining Social Innovation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74650" y="1476375"/>
            <a:ext cx="8229600" cy="5381625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Not a singular definition of SI, as it's such a diffuse concept.</a:t>
            </a:r>
          </a:p>
          <a:p>
            <a:pPr lvl="1">
              <a:defRPr/>
            </a:pPr>
            <a:r>
              <a:rPr lang="en-GB" sz="2400" dirty="0"/>
              <a:t>SI represents new ways of developing/delivering products/services that deliver social impacts and catalyse change in </a:t>
            </a:r>
            <a:r>
              <a:rPr lang="en-GB" sz="2400" dirty="0" smtClean="0"/>
              <a:t>society </a:t>
            </a:r>
            <a:r>
              <a:rPr lang="en-GB" sz="1600" dirty="0" smtClean="0"/>
              <a:t>(Heiscala, 2007)</a:t>
            </a:r>
            <a:r>
              <a:rPr lang="en-GB" sz="2400" dirty="0" smtClean="0"/>
              <a:t>.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GB" sz="1200" dirty="0" smtClean="0"/>
          </a:p>
          <a:p>
            <a:pPr>
              <a:defRPr/>
            </a:pPr>
            <a:r>
              <a:rPr lang="en-GB" sz="2400" dirty="0" smtClean="0"/>
              <a:t>It </a:t>
            </a:r>
            <a:r>
              <a:rPr lang="en-GB" sz="2400" dirty="0"/>
              <a:t>really represents:</a:t>
            </a:r>
          </a:p>
          <a:p>
            <a:pPr lvl="1">
              <a:defRPr/>
            </a:pPr>
            <a:r>
              <a:rPr lang="en-GB" sz="2400" dirty="0"/>
              <a:t>Ability of innovators to holistically link stakeholders and use these partnerships to deliver new combinations of resources (financial and otherwise).</a:t>
            </a:r>
          </a:p>
          <a:p>
            <a:pPr lvl="1">
              <a:defRPr/>
            </a:pPr>
            <a:r>
              <a:rPr lang="en-GB" sz="2400" dirty="0" smtClean="0"/>
              <a:t>Universities </a:t>
            </a:r>
            <a:r>
              <a:rPr lang="en-GB" sz="2400" dirty="0"/>
              <a:t>can act as the hubs of such partnerships and link different elements of society</a:t>
            </a:r>
            <a:r>
              <a:rPr lang="en-GB" sz="2400" dirty="0" smtClean="0"/>
              <a:t>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-518" y="6021287"/>
            <a:ext cx="3204366" cy="852343"/>
          </a:xfrm>
          <a:prstGeom prst="rect">
            <a:avLst/>
          </a:prstGeom>
          <a:ln/>
        </p:spPr>
      </p:pic>
      <p:pic>
        <p:nvPicPr>
          <p:cNvPr id="7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251" y="5883957"/>
            <a:ext cx="3352800" cy="952500"/>
          </a:xfrm>
          <a:prstGeom prst="rect">
            <a:avLst/>
          </a:prstGeom>
          <a:ln/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smtClean="0"/>
              <a:t>Defining Social Innovation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17500" y="1773238"/>
            <a:ext cx="8229600" cy="4194175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Represents </a:t>
            </a:r>
            <a:r>
              <a:rPr lang="en-GB" sz="2400" dirty="0"/>
              <a:t>the growing focus on hybridity in society</a:t>
            </a:r>
            <a:r>
              <a:rPr lang="en-GB" sz="240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1600" dirty="0"/>
          </a:p>
          <a:p>
            <a:pPr>
              <a:defRPr/>
            </a:pPr>
            <a:r>
              <a:rPr lang="en-GB" sz="2400" dirty="0"/>
              <a:t>'De-powering' of processes to allow genuine community engagement. Beneficiaries are the experts and should be involved as </a:t>
            </a:r>
            <a:r>
              <a:rPr lang="en-GB" sz="2400" dirty="0" smtClean="0"/>
              <a:t>co-producers.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1600" dirty="0"/>
          </a:p>
          <a:p>
            <a:pPr>
              <a:defRPr/>
            </a:pPr>
            <a:r>
              <a:rPr lang="en-GB" sz="2400" dirty="0" smtClean="0"/>
              <a:t>This support can come in the form of teaching and educational resources to enable social innovation.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sz="1600" dirty="0" smtClean="0"/>
          </a:p>
          <a:p>
            <a:pPr>
              <a:defRPr/>
            </a:pPr>
            <a:r>
              <a:rPr lang="en-GB" sz="2400" dirty="0" smtClean="0"/>
              <a:t>Social entrepreneurship is </a:t>
            </a:r>
            <a:r>
              <a:rPr lang="en-GB" sz="2400" i="1" dirty="0" smtClean="0"/>
              <a:t>a type </a:t>
            </a:r>
            <a:r>
              <a:rPr lang="en-GB" sz="2400" dirty="0" smtClean="0"/>
              <a:t>of social innovation.</a:t>
            </a:r>
            <a:endParaRPr lang="en-GB" sz="2400" dirty="0"/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7504" y="5805264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smtClean="0"/>
              <a:t>Embeddedness &amp;</a:t>
            </a:r>
            <a:br>
              <a:rPr lang="en-GB" altLang="en-US" sz="3200" b="1" smtClean="0"/>
            </a:br>
            <a:r>
              <a:rPr lang="en-GB" altLang="en-US" sz="3200" b="1" smtClean="0"/>
              <a:t>Social Innovation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17500" y="1773238"/>
            <a:ext cx="8229600" cy="4194175"/>
          </a:xfrm>
        </p:spPr>
        <p:txBody>
          <a:bodyPr/>
          <a:lstStyle/>
          <a:p>
            <a:r>
              <a:rPr lang="en-GB" altLang="en-US" sz="2400" smtClean="0"/>
              <a:t>Social innovation is a socially embedded construct:</a:t>
            </a:r>
          </a:p>
          <a:p>
            <a:pPr lvl="1"/>
            <a:r>
              <a:rPr lang="en-GB" altLang="en-US" sz="2000" smtClean="0"/>
              <a:t>Socially constructed with different meanings across different communities.</a:t>
            </a:r>
          </a:p>
          <a:p>
            <a:pPr lvl="1"/>
            <a:r>
              <a:rPr lang="en-GB" altLang="en-US" sz="2000" smtClean="0"/>
              <a:t>Relates to community-led bottom-up social action.</a:t>
            </a:r>
          </a:p>
          <a:p>
            <a:pPr lvl="1"/>
            <a:endParaRPr lang="en-GB" altLang="en-US" sz="2000" smtClean="0"/>
          </a:p>
          <a:p>
            <a:r>
              <a:rPr lang="en-GB" altLang="en-US" sz="2400" smtClean="0"/>
              <a:t>Power is central to enabling social innovation, as this inhibits and/or enables social action.</a:t>
            </a:r>
          </a:p>
          <a:p>
            <a:endParaRPr lang="en-GB" altLang="en-US" sz="2400" smtClean="0"/>
          </a:p>
          <a:p>
            <a:r>
              <a:rPr lang="en-GB" altLang="en-US" sz="2400" smtClean="0"/>
              <a:t>Power exists in the form of institutions, political power (policy), finance, and social networks</a:t>
            </a:r>
          </a:p>
          <a:p>
            <a:endParaRPr lang="en-GB" altLang="en-US" sz="2400" smtClean="0"/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905500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 smtClean="0"/>
              <a:t>Embeddedness &amp;</a:t>
            </a:r>
            <a:br>
              <a:rPr lang="en-GB" altLang="en-US" sz="3200" b="1" smtClean="0"/>
            </a:br>
            <a:r>
              <a:rPr lang="en-GB" altLang="en-US" sz="3200" b="1" smtClean="0"/>
              <a:t>Social Innovation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31788" y="1660525"/>
            <a:ext cx="8229600" cy="4192588"/>
          </a:xfrm>
        </p:spPr>
        <p:txBody>
          <a:bodyPr/>
          <a:lstStyle/>
          <a:p>
            <a:r>
              <a:rPr lang="en-GB" altLang="en-US" sz="2400" dirty="0" smtClean="0"/>
              <a:t>The embedded nature of social innovation allows powerful actors to shape discourse:</a:t>
            </a:r>
          </a:p>
          <a:p>
            <a:pPr lvl="1"/>
            <a:r>
              <a:rPr lang="en-GB" altLang="en-US" sz="2000" dirty="0" smtClean="0"/>
              <a:t>Use their access to capitals (economic, social, intellectual, political, human etc.) to develop dominant narratives.</a:t>
            </a:r>
          </a:p>
          <a:p>
            <a:pPr lvl="1"/>
            <a:endParaRPr lang="en-GB" altLang="en-US" sz="2000" dirty="0" smtClean="0"/>
          </a:p>
          <a:p>
            <a:r>
              <a:rPr lang="en-GB" altLang="en-US" sz="2400" dirty="0" smtClean="0"/>
              <a:t>Social innovators can overcome this discourse and reshape societal structures to create value.</a:t>
            </a:r>
          </a:p>
          <a:p>
            <a:endParaRPr lang="en-GB" altLang="en-US" sz="2400" dirty="0" smtClean="0"/>
          </a:p>
          <a:p>
            <a:r>
              <a:rPr lang="en-GB" altLang="en-US" sz="2400" dirty="0" smtClean="0"/>
              <a:t>This makes empowerment of those without traditional access to resource central to social innovation:</a:t>
            </a:r>
          </a:p>
          <a:p>
            <a:pPr lvl="1"/>
            <a:r>
              <a:rPr lang="en-GB" altLang="en-US" sz="2000" dirty="0" smtClean="0"/>
              <a:t>Universities are crucial in providing this support/empowerment.</a:t>
            </a:r>
          </a:p>
          <a:p>
            <a:endParaRPr lang="en-GB" altLang="en-US" sz="2400" dirty="0" smtClean="0"/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890066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34950" y="30163"/>
            <a:ext cx="8229600" cy="1143000"/>
          </a:xfrm>
        </p:spPr>
        <p:txBody>
          <a:bodyPr/>
          <a:lstStyle/>
          <a:p>
            <a:pPr algn="l"/>
            <a:r>
              <a:rPr lang="en-GB" altLang="en-US" sz="2800" b="1" smtClean="0"/>
              <a:t>Role of Community </a:t>
            </a:r>
            <a:br>
              <a:rPr lang="en-GB" altLang="en-US" sz="2800" b="1" smtClean="0"/>
            </a:br>
            <a:r>
              <a:rPr lang="en-GB" altLang="en-US" sz="2800" b="1" smtClean="0"/>
              <a:t>Engagement in Social Innovation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17500" y="1524000"/>
            <a:ext cx="8229600" cy="4597400"/>
          </a:xfrm>
        </p:spPr>
        <p:txBody>
          <a:bodyPr/>
          <a:lstStyle/>
          <a:p>
            <a:pPr>
              <a:defRPr/>
            </a:pPr>
            <a:r>
              <a:rPr lang="en-GB" altLang="en-US" sz="2400" dirty="0" smtClean="0"/>
              <a:t>Community engagement is central to driving the bottom-up social innovation that we have discussed.</a:t>
            </a:r>
            <a:endParaRPr lang="en-GB" altLang="en-US" sz="1600" dirty="0" smtClean="0"/>
          </a:p>
          <a:p>
            <a:pPr>
              <a:defRPr/>
            </a:pPr>
            <a:r>
              <a:rPr lang="en-GB" altLang="en-US" sz="2400" dirty="0" smtClean="0"/>
              <a:t>However, this can be difficult to achieve as:</a:t>
            </a:r>
          </a:p>
          <a:p>
            <a:pPr lvl="1">
              <a:defRPr/>
            </a:pPr>
            <a:r>
              <a:rPr lang="en-GB" altLang="en-US" sz="2000" dirty="0" smtClean="0"/>
              <a:t>Some communities are hard to reach due to:</a:t>
            </a:r>
          </a:p>
          <a:p>
            <a:pPr lvl="2">
              <a:defRPr/>
            </a:pPr>
            <a:r>
              <a:rPr lang="en-GB" altLang="en-US" sz="2000" dirty="0" smtClean="0"/>
              <a:t>Disadvantage</a:t>
            </a:r>
          </a:p>
          <a:p>
            <a:pPr lvl="2">
              <a:defRPr/>
            </a:pPr>
            <a:r>
              <a:rPr lang="en-GB" altLang="en-US" sz="2000" dirty="0" smtClean="0"/>
              <a:t>Geography</a:t>
            </a:r>
          </a:p>
          <a:p>
            <a:pPr lvl="2">
              <a:defRPr/>
            </a:pPr>
            <a:r>
              <a:rPr lang="en-GB" altLang="en-US" sz="2000" dirty="0" smtClean="0"/>
              <a:t>Socio-economic factors</a:t>
            </a:r>
          </a:p>
          <a:p>
            <a:pPr lvl="2">
              <a:defRPr/>
            </a:pPr>
            <a:r>
              <a:rPr lang="en-GB" altLang="en-US" sz="2000" dirty="0" smtClean="0"/>
              <a:t>Willingness to engage</a:t>
            </a:r>
            <a:endParaRPr lang="en-GB" altLang="en-US" sz="1600" dirty="0" smtClean="0"/>
          </a:p>
          <a:p>
            <a:pPr>
              <a:defRPr/>
            </a:pPr>
            <a:r>
              <a:rPr lang="en-GB" altLang="en-US" sz="2400" dirty="0" smtClean="0"/>
              <a:t>However, social innovation involves the restructuring of society, so community voices are essential to this process.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899" y="5905143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16632"/>
            <a:ext cx="2351777" cy="10089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2029</Words>
  <Application>Microsoft Office PowerPoint</Application>
  <PresentationFormat>Pokaz na ekranie (4:3)</PresentationFormat>
  <Paragraphs>287</Paragraphs>
  <Slides>37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42" baseType="lpstr">
      <vt:lpstr>Arial</vt:lpstr>
      <vt:lpstr>Calibri</vt:lpstr>
      <vt:lpstr>Geneva</vt:lpstr>
      <vt:lpstr>Times New Roman</vt:lpstr>
      <vt:lpstr>Office Theme</vt:lpstr>
      <vt:lpstr> Social and Creative Entrepreneurial Skills</vt:lpstr>
      <vt:lpstr>Course Overview</vt:lpstr>
      <vt:lpstr> Introducing Social Innovation</vt:lpstr>
      <vt:lpstr>Overview</vt:lpstr>
      <vt:lpstr>Defining Social Innovation</vt:lpstr>
      <vt:lpstr>Defining Social Innovation</vt:lpstr>
      <vt:lpstr>Embeddedness &amp; Social Innovation</vt:lpstr>
      <vt:lpstr>Embeddedness &amp; Social Innovation</vt:lpstr>
      <vt:lpstr>Role of Community  Engagement in Social Innovation</vt:lpstr>
      <vt:lpstr>Role of Community  Engagement in Social Innovation</vt:lpstr>
      <vt:lpstr>Policy &amp; Social Innovation</vt:lpstr>
      <vt:lpstr>Policy &amp; Social Innovation</vt:lpstr>
      <vt:lpstr>Funding &amp; Social Innovation</vt:lpstr>
      <vt:lpstr>Summary</vt:lpstr>
      <vt:lpstr>Prezentacja programu PowerPoint</vt:lpstr>
      <vt:lpstr> Models of Social Innovation</vt:lpstr>
      <vt:lpstr>Overview</vt:lpstr>
      <vt:lpstr>Models of Social Innovation</vt:lpstr>
      <vt:lpstr>State-led SI</vt:lpstr>
      <vt:lpstr>SI in Public Services</vt:lpstr>
      <vt:lpstr>Third Sector &amp; SI</vt:lpstr>
      <vt:lpstr>Social Entrepreneurship</vt:lpstr>
      <vt:lpstr>Social Entrepreneurship</vt:lpstr>
      <vt:lpstr>Social Investment</vt:lpstr>
      <vt:lpstr>Social Investment</vt:lpstr>
      <vt:lpstr>SI/SE Ecosystem</vt:lpstr>
      <vt:lpstr>Prezentacja programu PowerPoint</vt:lpstr>
      <vt:lpstr>Prezentacja programu PowerPoint</vt:lpstr>
      <vt:lpstr> Pedagogy of Social Innovation</vt:lpstr>
      <vt:lpstr>Overview</vt:lpstr>
      <vt:lpstr>Universities &amp; SI</vt:lpstr>
      <vt:lpstr>Skills of Social Innovators</vt:lpstr>
      <vt:lpstr>Practical Support</vt:lpstr>
      <vt:lpstr>Social Value Focus</vt:lpstr>
      <vt:lpstr>Summary</vt:lpstr>
      <vt:lpstr>Day 1 ACTIVITY</vt:lpstr>
      <vt:lpstr>Prezentacja programu PowerPoint</vt:lpstr>
    </vt:vector>
  </TitlesOfParts>
  <Company>University of Northampton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Dignam Elisha</dc:creator>
  <cp:lastModifiedBy>Małgorzata Sobańska</cp:lastModifiedBy>
  <cp:revision>158</cp:revision>
  <dcterms:created xsi:type="dcterms:W3CDTF">2013-11-07T15:12:45Z</dcterms:created>
  <dcterms:modified xsi:type="dcterms:W3CDTF">2018-06-12T07:09:16Z</dcterms:modified>
</cp:coreProperties>
</file>