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77" r:id="rId2"/>
    <p:sldId id="387" r:id="rId3"/>
    <p:sldId id="378" r:id="rId4"/>
    <p:sldId id="388" r:id="rId5"/>
    <p:sldId id="389" r:id="rId6"/>
    <p:sldId id="391" r:id="rId7"/>
    <p:sldId id="390" r:id="rId8"/>
    <p:sldId id="393" r:id="rId9"/>
    <p:sldId id="392" r:id="rId10"/>
    <p:sldId id="344" r:id="rId11"/>
    <p:sldId id="260" r:id="rId12"/>
    <p:sldId id="379" r:id="rId13"/>
    <p:sldId id="380" r:id="rId14"/>
    <p:sldId id="394" r:id="rId15"/>
    <p:sldId id="399" r:id="rId16"/>
    <p:sldId id="400" r:id="rId17"/>
    <p:sldId id="395" r:id="rId18"/>
    <p:sldId id="396" r:id="rId19"/>
    <p:sldId id="401" r:id="rId20"/>
    <p:sldId id="402" r:id="rId21"/>
    <p:sldId id="398" r:id="rId22"/>
    <p:sldId id="403" r:id="rId23"/>
    <p:sldId id="381" r:id="rId24"/>
    <p:sldId id="382" r:id="rId25"/>
    <p:sldId id="383" r:id="rId26"/>
    <p:sldId id="384" r:id="rId27"/>
    <p:sldId id="407" r:id="rId28"/>
    <p:sldId id="408" r:id="rId29"/>
    <p:sldId id="410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374" r:id="rId38"/>
    <p:sldId id="386" r:id="rId39"/>
  </p:sldIdLst>
  <p:sldSz cx="9144000" cy="6858000" type="screen4x3"/>
  <p:notesSz cx="6810375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109" d="100"/>
          <a:sy n="109" d="100"/>
        </p:scale>
        <p:origin x="7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CD8055-9924-4833-BE99-FEE8CF795004}" type="datetimeFigureOut">
              <a:rPr lang="en-US"/>
              <a:pPr>
                <a:defRPr/>
              </a:pPr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0B4BBF-82BA-48B5-AB5E-A4CD30008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928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EFB70E-C395-498F-9333-67596B27FD2D}" type="datetimeFigureOut">
              <a:rPr lang="en-US"/>
              <a:pPr>
                <a:defRPr/>
              </a:pPr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38773A-1BCD-4F9A-9CDD-7F01BF85B3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662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6BF5AF-D5A3-4190-800B-00423527BBA9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C47BA9-27D6-4D83-B06B-0437A3E50C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493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46403C-8430-49FA-ABEE-4CFA03EEB41D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56CA25E-6E84-4B5D-AA82-A0D2C81D67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75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190BE2-CF01-4D7C-8FFE-47B0D462460A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824B068-5BEF-4D62-818A-565B2F96D8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0682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 userDrawn="1"/>
        </p:nvSpPr>
        <p:spPr bwMode="auto">
          <a:xfrm>
            <a:off x="3132138" y="1938338"/>
            <a:ext cx="2878137" cy="2878137"/>
          </a:xfrm>
          <a:prstGeom prst="ellipse">
            <a:avLst/>
          </a:prstGeom>
          <a:solidFill>
            <a:srgbClr val="4DC19D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smtClean="0">
              <a:solidFill>
                <a:srgbClr val="4DC19D"/>
              </a:solidFill>
              <a:ea typeface="Geneva"/>
              <a:cs typeface="Geneva"/>
            </a:endParaRPr>
          </a:p>
        </p:txBody>
      </p:sp>
      <p:pic>
        <p:nvPicPr>
          <p:cNvPr id="3" name="Picture 6" descr="we are northampt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4264025"/>
            <a:ext cx="31003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430588" y="2781300"/>
            <a:ext cx="2281237" cy="1076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>
                <a:solidFill>
                  <a:schemeClr val="bg1"/>
                </a:solidFill>
                <a:ea typeface="Geneva"/>
              </a:rPr>
              <a:t>Thank you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>
                <a:solidFill>
                  <a:schemeClr val="bg1"/>
                </a:solidFill>
                <a:ea typeface="Geneva"/>
              </a:rPr>
              <a:t>for listening</a:t>
            </a:r>
          </a:p>
        </p:txBody>
      </p:sp>
    </p:spTree>
    <p:extLst>
      <p:ext uri="{BB962C8B-B14F-4D97-AF65-F5344CB8AC3E}">
        <p14:creationId xmlns:p14="http://schemas.microsoft.com/office/powerpoint/2010/main" val="394096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E22B06-592A-47EA-8B84-51A1B655A435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9136CEB-1203-45AA-99E0-FD1B0A7B6E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998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4654F5-AE02-4859-B8D2-68C3E5D467E4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249C7FD-B668-4F4D-AD26-9656AEB290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01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A4FBCD-A024-4F90-84A6-712290F85C47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04E8178-C009-43CC-A77B-D3CEB13CDE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870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C0F662D-8654-4F09-B1D6-CACC7C061BE9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367AA4C-C075-481C-9188-71038468DF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273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317281-7409-4A2E-B77E-74627F26BE48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43B5BD4-BDB5-4BBE-A17C-C10E42F5CF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624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06F575-C922-470C-B9BF-E138990E1860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2BC351-3C43-4ABD-ADDE-124EECC30C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186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C2981F-A761-422F-8952-DDC4118F417A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902A588-E836-4517-89E4-0B316D069B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39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C537518-9398-48D9-9FF1-310D7EE03D77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0AD7FDA-9E18-449E-BA73-C662DD4EE9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694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30213" y="4191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06375"/>
            <a:ext cx="22939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6597650"/>
            <a:ext cx="1981200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  <p:sldLayoutId id="214748425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29600" cy="2663825"/>
          </a:xfrm>
        </p:spPr>
        <p:txBody>
          <a:bodyPr/>
          <a:lstStyle/>
          <a:p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>Leading Social Innovation</a:t>
            </a:r>
            <a:endParaRPr lang="en-US" altLang="en-US" b="1" i="1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3497263"/>
            <a:ext cx="8229600" cy="24479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sz="800" dirty="0" smtClean="0"/>
          </a:p>
          <a:p>
            <a:pPr algn="ctr" eaLnBrk="1" hangingPunct="1">
              <a:buFontTx/>
              <a:buNone/>
            </a:pPr>
            <a:r>
              <a:rPr lang="pl-PL" altLang="en-US" sz="1800" b="1" i="1" dirty="0" smtClean="0"/>
              <a:t>Part</a:t>
            </a:r>
            <a:r>
              <a:rPr lang="en-GB" altLang="en-US" sz="1800" b="1" i="1" dirty="0" smtClean="0"/>
              <a:t> </a:t>
            </a:r>
            <a:r>
              <a:rPr lang="en-GB" altLang="en-US" sz="1800" b="1" i="1" dirty="0" smtClean="0"/>
              <a:t>2 – Seminar </a:t>
            </a:r>
            <a:r>
              <a:rPr lang="en-GB" altLang="en-US" sz="1800" b="1" i="1" dirty="0" smtClean="0"/>
              <a:t>1</a:t>
            </a:r>
            <a:endParaRPr lang="en-GB" altLang="en-US" sz="1800" dirty="0" smtClean="0"/>
          </a:p>
          <a:p>
            <a:pPr algn="ctr" eaLnBrk="1" hangingPunct="1">
              <a:buFontTx/>
              <a:buNone/>
            </a:pPr>
            <a:endParaRPr lang="en-GB" altLang="en-US" sz="1800" dirty="0" smtClean="0"/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Professor Richard Hazenberg,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Institute for Social Innovation &amp; Impact,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University of Northampton.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8646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smtClean="0"/>
              <a:t>Summary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95288" y="1484784"/>
            <a:ext cx="8229600" cy="4689475"/>
          </a:xfrm>
        </p:spPr>
        <p:txBody>
          <a:bodyPr/>
          <a:lstStyle/>
          <a:p>
            <a:pPr>
              <a:defRPr/>
            </a:pPr>
            <a:r>
              <a:rPr lang="en-GB" altLang="en-US" sz="2400" dirty="0" smtClean="0"/>
              <a:t>Leadership of social innovation is therefore complex.</a:t>
            </a:r>
          </a:p>
          <a:p>
            <a:pPr>
              <a:defRPr/>
            </a:pPr>
            <a:endParaRPr lang="en-GB" altLang="en-US" sz="2400" dirty="0"/>
          </a:p>
          <a:p>
            <a:pPr>
              <a:defRPr/>
            </a:pPr>
            <a:r>
              <a:rPr lang="en-GB" altLang="en-US" sz="2400" dirty="0" smtClean="0"/>
              <a:t>Requires individuals who can intellectually drive top-down social innovation, whilst also empowering/ motivating bottom-up social innovation.</a:t>
            </a:r>
          </a:p>
          <a:p>
            <a:pPr>
              <a:defRPr/>
            </a:pPr>
            <a:endParaRPr lang="en-GB" altLang="en-US" sz="2400" dirty="0"/>
          </a:p>
          <a:p>
            <a:pPr>
              <a:defRPr/>
            </a:pPr>
            <a:r>
              <a:rPr lang="en-GB" altLang="en-US" sz="2400" dirty="0" smtClean="0"/>
              <a:t>Universities can play a key role in supporting social innovators to develop these skillsets.</a:t>
            </a:r>
          </a:p>
          <a:p>
            <a:pPr>
              <a:defRPr/>
            </a:pPr>
            <a:endParaRPr lang="en-GB" altLang="en-US" sz="2400" dirty="0"/>
          </a:p>
          <a:p>
            <a:pPr>
              <a:defRPr/>
            </a:pPr>
            <a:r>
              <a:rPr lang="en-GB" altLang="en-US" sz="2400" dirty="0" smtClean="0"/>
              <a:t>These social innovators can then go into the community to act as teachers themselves.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29600" cy="2663825"/>
          </a:xfrm>
        </p:spPr>
        <p:txBody>
          <a:bodyPr/>
          <a:lstStyle/>
          <a:p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>Partnerships &amp; Collaboration</a:t>
            </a:r>
            <a:endParaRPr lang="en-US" altLang="en-US" b="1" i="1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3497263"/>
            <a:ext cx="8229600" cy="24479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sz="800" dirty="0" smtClean="0"/>
          </a:p>
          <a:p>
            <a:pPr algn="ctr" eaLnBrk="1" hangingPunct="1">
              <a:buFontTx/>
              <a:buNone/>
            </a:pPr>
            <a:r>
              <a:rPr lang="pl-PL" altLang="en-US" sz="1800" b="1" i="1" dirty="0" smtClean="0"/>
              <a:t>Part</a:t>
            </a:r>
            <a:r>
              <a:rPr lang="en-GB" altLang="en-US" sz="1800" b="1" i="1" dirty="0" smtClean="0"/>
              <a:t> </a:t>
            </a:r>
            <a:r>
              <a:rPr lang="en-GB" altLang="en-US" sz="1800" b="1" i="1" dirty="0" smtClean="0"/>
              <a:t>2 – Seminar 2</a:t>
            </a:r>
            <a:endParaRPr lang="en-GB" altLang="en-US" sz="1800" dirty="0" smtClean="0"/>
          </a:p>
          <a:p>
            <a:pPr algn="ctr" eaLnBrk="1" hangingPunct="1">
              <a:buFontTx/>
              <a:buNone/>
            </a:pPr>
            <a:endParaRPr lang="en-GB" altLang="en-US" sz="1800" dirty="0" smtClean="0"/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Professor Richard Hazenberg,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Institute for Social Innovation &amp; Impact,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University of Northampton.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6798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Overview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altLang="en-US" sz="2400" dirty="0" smtClean="0"/>
              <a:t>In this seminar we will explore:</a:t>
            </a:r>
          </a:p>
          <a:p>
            <a:pPr lvl="1"/>
            <a:r>
              <a:rPr lang="en-GB" sz="2400" dirty="0" smtClean="0"/>
              <a:t>Understanding </a:t>
            </a:r>
            <a:r>
              <a:rPr lang="en-GB" sz="2400" dirty="0"/>
              <a:t>the role of networks in SI ecosystems.</a:t>
            </a:r>
          </a:p>
          <a:p>
            <a:pPr lvl="1"/>
            <a:r>
              <a:rPr lang="en-GB" sz="2400" dirty="0"/>
              <a:t>How do funders/policy-makers enable networked SI?</a:t>
            </a:r>
          </a:p>
          <a:p>
            <a:pPr lvl="1"/>
            <a:r>
              <a:rPr lang="en-GB" sz="2400" dirty="0" smtClean="0"/>
              <a:t>How informal </a:t>
            </a:r>
            <a:r>
              <a:rPr lang="en-GB" sz="2400" dirty="0"/>
              <a:t>collaborations and formal partnerships shape SI?</a:t>
            </a:r>
          </a:p>
          <a:p>
            <a:pPr lvl="1"/>
            <a:r>
              <a:rPr lang="en-GB" sz="2400" dirty="0"/>
              <a:t>Role of co-design/delivery in SI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732899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 smtClean="0"/>
              <a:t>The Role of Networks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sz="2400" dirty="0" smtClean="0"/>
              <a:t>As we explored yesterday, networks are important for the flow of resources (financial and non-financial).</a:t>
            </a:r>
          </a:p>
          <a:p>
            <a:pPr lvl="1"/>
            <a:r>
              <a:rPr lang="en-GB" sz="2000" dirty="0" smtClean="0"/>
              <a:t>Power within networks shapes this flow of resources.</a:t>
            </a:r>
          </a:p>
          <a:p>
            <a:pPr lvl="1"/>
            <a:endParaRPr lang="en-GB" sz="2000" dirty="0"/>
          </a:p>
          <a:p>
            <a:r>
              <a:rPr lang="en-GB" sz="2400" dirty="0" smtClean="0"/>
              <a:t>Partnerships and collaborations can be important in:</a:t>
            </a:r>
          </a:p>
          <a:p>
            <a:pPr lvl="1"/>
            <a:r>
              <a:rPr lang="en-GB" sz="2000" dirty="0" smtClean="0"/>
              <a:t>Overcoming barriers and power deficiencies.</a:t>
            </a:r>
          </a:p>
          <a:p>
            <a:pPr lvl="1"/>
            <a:r>
              <a:rPr lang="en-GB" sz="2000" dirty="0" smtClean="0"/>
              <a:t>Accessing resources that you do not have.</a:t>
            </a:r>
          </a:p>
          <a:p>
            <a:pPr lvl="1"/>
            <a:endParaRPr lang="en-GB" sz="2000" dirty="0"/>
          </a:p>
          <a:p>
            <a:r>
              <a:rPr lang="en-GB" sz="2400" dirty="0" smtClean="0"/>
              <a:t>Therefore, the network social capital of a social innovator is critical to their success.</a:t>
            </a:r>
          </a:p>
          <a:p>
            <a:pPr lvl="1"/>
            <a:r>
              <a:rPr lang="en-GB" sz="2000" dirty="0" smtClean="0"/>
              <a:t>Universities can support SIs to broaden their networks and establish new partnerships and collaborations.</a:t>
            </a:r>
            <a:endParaRPr lang="en-GB" sz="20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49510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0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6165304"/>
            <a:ext cx="2154240" cy="612000"/>
          </a:xfrm>
          <a:prstGeom prst="rect">
            <a:avLst/>
          </a:prstGeom>
          <a:ln/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 smtClean="0"/>
              <a:t>Power &amp; Networks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404653"/>
            <a:ext cx="8640763" cy="4680520"/>
          </a:xfrm>
        </p:spPr>
        <p:txBody>
          <a:bodyPr/>
          <a:lstStyle/>
          <a:p>
            <a:r>
              <a:rPr lang="en-GB" sz="2400" dirty="0" smtClean="0"/>
              <a:t>Funders and policy-makers have the ability to shape networks and hence ecosystems, through their financial and political power.</a:t>
            </a:r>
          </a:p>
          <a:p>
            <a:endParaRPr lang="en-GB" sz="1600" dirty="0"/>
          </a:p>
          <a:p>
            <a:r>
              <a:rPr lang="en-GB" sz="2400" dirty="0" smtClean="0"/>
              <a:t>Funders do this through a variety of means including:</a:t>
            </a:r>
          </a:p>
          <a:p>
            <a:pPr lvl="1"/>
            <a:r>
              <a:rPr lang="en-GB" sz="2000" dirty="0" smtClean="0"/>
              <a:t>Competitive tenders &amp; prescriptive funding regimes.</a:t>
            </a:r>
          </a:p>
          <a:p>
            <a:pPr lvl="1"/>
            <a:r>
              <a:rPr lang="en-GB" sz="2000" dirty="0" smtClean="0"/>
              <a:t>Contracts and Key Performance Indicators (KPIs).</a:t>
            </a:r>
          </a:p>
          <a:p>
            <a:pPr lvl="1"/>
            <a:r>
              <a:rPr lang="en-GB" sz="2000" dirty="0" smtClean="0"/>
              <a:t>Financial penalties for non-compliance/poor performance.</a:t>
            </a:r>
          </a:p>
          <a:p>
            <a:pPr lvl="1"/>
            <a:endParaRPr lang="en-GB" sz="1600" dirty="0"/>
          </a:p>
          <a:p>
            <a:r>
              <a:rPr lang="en-GB" sz="2400" dirty="0" smtClean="0"/>
              <a:t>Policy-makers also shape ecosystems through their:</a:t>
            </a:r>
          </a:p>
          <a:p>
            <a:pPr lvl="1"/>
            <a:r>
              <a:rPr lang="en-GB" sz="2000" dirty="0" smtClean="0"/>
              <a:t>Access to financial resources (as with funders above).</a:t>
            </a:r>
          </a:p>
          <a:p>
            <a:pPr lvl="1"/>
            <a:r>
              <a:rPr lang="en-GB" sz="2000" dirty="0"/>
              <a:t>A</a:t>
            </a:r>
            <a:r>
              <a:rPr lang="en-GB" sz="2000" dirty="0" smtClean="0"/>
              <a:t>bility to create dominant discourse through policy.</a:t>
            </a:r>
          </a:p>
          <a:p>
            <a:pPr lvl="1"/>
            <a:r>
              <a:rPr lang="en-GB" sz="2000" dirty="0" smtClean="0"/>
              <a:t>Use of legislation to force compliance.</a:t>
            </a:r>
            <a:endParaRPr lang="en-GB" sz="2000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09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63" y="188640"/>
            <a:ext cx="9258300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1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 smtClean="0"/>
              <a:t>Partnerships &amp; Collaborations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484784"/>
            <a:ext cx="8640763" cy="4680520"/>
          </a:xfrm>
        </p:spPr>
        <p:txBody>
          <a:bodyPr/>
          <a:lstStyle/>
          <a:p>
            <a:r>
              <a:rPr lang="en-GB" sz="2400" dirty="0"/>
              <a:t>A partnership is a non-hierarchical relationship (at least formally) that </a:t>
            </a:r>
            <a:r>
              <a:rPr lang="en-GB" sz="2400" dirty="0" smtClean="0"/>
              <a:t>involves:</a:t>
            </a:r>
          </a:p>
          <a:p>
            <a:pPr lvl="1"/>
            <a:r>
              <a:rPr lang="en-GB" sz="2000" dirty="0" smtClean="0"/>
              <a:t>common </a:t>
            </a:r>
            <a:r>
              <a:rPr lang="en-GB" sz="2000" dirty="0"/>
              <a:t>ownership over </a:t>
            </a:r>
            <a:r>
              <a:rPr lang="en-GB" sz="2000" dirty="0" smtClean="0"/>
              <a:t>problems</a:t>
            </a:r>
          </a:p>
          <a:p>
            <a:pPr lvl="1"/>
            <a:r>
              <a:rPr lang="en-GB" sz="2000" dirty="0" smtClean="0"/>
              <a:t>commitment </a:t>
            </a:r>
            <a:r>
              <a:rPr lang="en-GB" sz="2000" dirty="0"/>
              <a:t>to improve the efficiency of the organisations involved </a:t>
            </a:r>
            <a:endParaRPr lang="en-GB" sz="2000" dirty="0" smtClean="0"/>
          </a:p>
          <a:p>
            <a:pPr marL="457200" lvl="1" indent="0" algn="r">
              <a:buNone/>
            </a:pPr>
            <a:r>
              <a:rPr lang="en-GB" sz="1600" dirty="0" smtClean="0"/>
              <a:t>(</a:t>
            </a:r>
            <a:r>
              <a:rPr lang="en-GB" sz="1600" dirty="0"/>
              <a:t>Coulter, 1999; Gallant </a:t>
            </a:r>
            <a:r>
              <a:rPr lang="en-GB" sz="1600" i="1" dirty="0"/>
              <a:t>et al., </a:t>
            </a:r>
            <a:r>
              <a:rPr lang="en-GB" sz="1600" dirty="0"/>
              <a:t>2002</a:t>
            </a:r>
            <a:r>
              <a:rPr lang="en-GB" sz="1600" dirty="0" smtClean="0"/>
              <a:t>).</a:t>
            </a:r>
          </a:p>
          <a:p>
            <a:pPr marL="457200" lvl="1" indent="0">
              <a:buNone/>
            </a:pPr>
            <a:endParaRPr lang="en-GB" sz="1600" dirty="0"/>
          </a:p>
          <a:p>
            <a:r>
              <a:rPr lang="en-GB" sz="2400" dirty="0" smtClean="0"/>
              <a:t>Collaboration is “</a:t>
            </a:r>
            <a:r>
              <a:rPr lang="en-GB" sz="2400" dirty="0"/>
              <a:t>what we do” (the verb) when we engage successfully in a ‘partnership’ (the noun) (“what we are</a:t>
            </a:r>
            <a:r>
              <a:rPr lang="en-GB" sz="2400" dirty="0" smtClean="0"/>
              <a:t>”) </a:t>
            </a:r>
            <a:r>
              <a:rPr lang="en-GB" sz="1600" dirty="0" smtClean="0"/>
              <a:t>(Carnwell </a:t>
            </a:r>
            <a:r>
              <a:rPr lang="en-GB" sz="1600" dirty="0"/>
              <a:t>and </a:t>
            </a:r>
            <a:r>
              <a:rPr lang="en-GB" sz="1600" dirty="0" smtClean="0"/>
              <a:t>Carson, 2008). 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2400" dirty="0" smtClean="0"/>
              <a:t>The two terms are often used interchangeably, but both involve respect for traits </a:t>
            </a:r>
            <a:r>
              <a:rPr lang="en-GB" sz="2400" dirty="0"/>
              <a:t>of trust and respect for partners, joint working and </a:t>
            </a:r>
            <a:r>
              <a:rPr lang="en-GB" sz="2400" dirty="0" smtClean="0"/>
              <a:t>teamwork </a:t>
            </a:r>
            <a:r>
              <a:rPr lang="en-GB" sz="1600" dirty="0"/>
              <a:t>(Carnwell and Carson, 2008</a:t>
            </a:r>
            <a:r>
              <a:rPr lang="en-GB" sz="1600" dirty="0" smtClean="0"/>
              <a:t>).</a:t>
            </a:r>
            <a:endParaRPr lang="en-GB" sz="16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6138375"/>
            <a:ext cx="2376000" cy="675001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11285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 smtClean="0"/>
              <a:t>Partnerships &amp; Collaborations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sz="2400" dirty="0"/>
              <a:t>Partnerships </a:t>
            </a:r>
            <a:r>
              <a:rPr lang="en-GB" sz="2400" dirty="0" smtClean="0"/>
              <a:t>generally occur in two forms:</a:t>
            </a:r>
          </a:p>
          <a:p>
            <a:pPr lvl="1"/>
            <a:r>
              <a:rPr lang="en-GB" sz="2000" dirty="0" smtClean="0"/>
              <a:t>Formal, where a </a:t>
            </a:r>
            <a:r>
              <a:rPr lang="en-GB" sz="2000" dirty="0"/>
              <a:t>legal status </a:t>
            </a:r>
            <a:r>
              <a:rPr lang="en-GB" sz="2000" dirty="0" smtClean="0"/>
              <a:t>binds </a:t>
            </a:r>
            <a:r>
              <a:rPr lang="en-GB" sz="2000" dirty="0"/>
              <a:t>the involved parties to agreed actions and outcomes </a:t>
            </a:r>
            <a:r>
              <a:rPr lang="en-GB" sz="1600" dirty="0"/>
              <a:t>(Rose, 1994</a:t>
            </a:r>
            <a:r>
              <a:rPr lang="en-GB" sz="1600" dirty="0" smtClean="0"/>
              <a:t>).</a:t>
            </a:r>
          </a:p>
          <a:p>
            <a:pPr lvl="1"/>
            <a:r>
              <a:rPr lang="en-GB" sz="2000" dirty="0" smtClean="0"/>
              <a:t>Informal, </a:t>
            </a:r>
            <a:r>
              <a:rPr lang="en-GB" sz="2000" dirty="0"/>
              <a:t>based on </a:t>
            </a:r>
            <a:r>
              <a:rPr lang="en-GB" sz="2000" dirty="0" smtClean="0"/>
              <a:t>informal mutual agreements</a:t>
            </a:r>
            <a:r>
              <a:rPr lang="en-GB" sz="1600" dirty="0" smtClean="0"/>
              <a:t> </a:t>
            </a:r>
            <a:r>
              <a:rPr lang="en-GB" sz="1600" dirty="0"/>
              <a:t>(Domberger </a:t>
            </a:r>
            <a:r>
              <a:rPr lang="en-GB" sz="1600" i="1" dirty="0"/>
              <a:t>et al.</a:t>
            </a:r>
            <a:r>
              <a:rPr lang="en-GB" sz="1600" dirty="0"/>
              <a:t>, 1997). </a:t>
            </a:r>
            <a:endParaRPr lang="en-GB" sz="1600" dirty="0" smtClean="0"/>
          </a:p>
          <a:p>
            <a:pPr lvl="1"/>
            <a:endParaRPr lang="en-GB" sz="2000" dirty="0"/>
          </a:p>
          <a:p>
            <a:r>
              <a:rPr lang="en-GB" sz="2400" dirty="0"/>
              <a:t>Cross-sector partnerships </a:t>
            </a:r>
            <a:r>
              <a:rPr lang="en-GB" sz="2400" dirty="0" smtClean="0"/>
              <a:t>are increasingly </a:t>
            </a:r>
            <a:r>
              <a:rPr lang="en-GB" sz="2400" dirty="0"/>
              <a:t>common </a:t>
            </a:r>
            <a:r>
              <a:rPr lang="en-GB" sz="2400" dirty="0" smtClean="0"/>
              <a:t>in </a:t>
            </a:r>
            <a:r>
              <a:rPr lang="en-GB" sz="2400" dirty="0"/>
              <a:t>dealing </a:t>
            </a:r>
            <a:r>
              <a:rPr lang="en-GB" sz="2400" dirty="0" smtClean="0"/>
              <a:t>with complex social problems </a:t>
            </a:r>
            <a:r>
              <a:rPr lang="en-GB" sz="1600" dirty="0" smtClean="0"/>
              <a:t>(</a:t>
            </a:r>
            <a:r>
              <a:rPr lang="en-GB" sz="1600" dirty="0" err="1"/>
              <a:t>Lober</a:t>
            </a:r>
            <a:r>
              <a:rPr lang="en-GB" sz="1600" dirty="0"/>
              <a:t>, 1997).</a:t>
            </a:r>
            <a:r>
              <a:rPr lang="en-GB" sz="2400" dirty="0"/>
              <a:t> 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Partnerships with service-users/beneficiaries can also provide a means of driving bottom-up social innovation </a:t>
            </a:r>
            <a:r>
              <a:rPr lang="en-GB" sz="1600" dirty="0" smtClean="0"/>
              <a:t>(Hazenberg and Hall, 2016).</a:t>
            </a:r>
            <a:endParaRPr lang="en-GB" sz="2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96869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 smtClean="0"/>
              <a:t>Benefits of Partnerships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sz="2400" dirty="0" smtClean="0"/>
              <a:t>Partnerships can bring positive impacts:</a:t>
            </a:r>
          </a:p>
          <a:p>
            <a:pPr lvl="1"/>
            <a:r>
              <a:rPr lang="en-GB" sz="2000" dirty="0" smtClean="0"/>
              <a:t>cost-reductions </a:t>
            </a:r>
            <a:r>
              <a:rPr lang="en-GB" sz="2000" dirty="0"/>
              <a:t>through greater efficiency </a:t>
            </a:r>
            <a:r>
              <a:rPr lang="en-GB" sz="1600" dirty="0"/>
              <a:t>(</a:t>
            </a:r>
            <a:r>
              <a:rPr lang="en-GB" sz="1600" dirty="0" err="1"/>
              <a:t>McQuaid</a:t>
            </a:r>
            <a:r>
              <a:rPr lang="en-GB" sz="1600" dirty="0"/>
              <a:t>, 2000; </a:t>
            </a:r>
            <a:r>
              <a:rPr lang="en-GB" sz="1600" dirty="0" err="1"/>
              <a:t>Savas</a:t>
            </a:r>
            <a:r>
              <a:rPr lang="en-GB" sz="1600" dirty="0"/>
              <a:t>, </a:t>
            </a:r>
            <a:r>
              <a:rPr lang="en-GB" sz="1600" dirty="0" smtClean="0"/>
              <a:t>2000)</a:t>
            </a:r>
          </a:p>
          <a:p>
            <a:pPr lvl="1"/>
            <a:r>
              <a:rPr lang="en-GB" sz="2000" dirty="0" smtClean="0"/>
              <a:t>added </a:t>
            </a:r>
            <a:r>
              <a:rPr lang="en-GB" sz="2000" dirty="0"/>
              <a:t>value through the joint enhancement of products/services </a:t>
            </a:r>
            <a:r>
              <a:rPr lang="en-GB" sz="1600" dirty="0"/>
              <a:t>(Steijn et al., </a:t>
            </a:r>
            <a:r>
              <a:rPr lang="en-GB" sz="1600" dirty="0" smtClean="0"/>
              <a:t>2011)</a:t>
            </a:r>
          </a:p>
          <a:p>
            <a:pPr lvl="1"/>
            <a:r>
              <a:rPr lang="en-GB" sz="2000" dirty="0" smtClean="0"/>
              <a:t>greater </a:t>
            </a:r>
            <a:r>
              <a:rPr lang="en-GB" sz="2000" dirty="0"/>
              <a:t>innovation through shared skills and expertise </a:t>
            </a:r>
            <a:r>
              <a:rPr lang="en-GB" sz="1600" dirty="0"/>
              <a:t>(Parker and </a:t>
            </a:r>
            <a:r>
              <a:rPr lang="en-GB" sz="1600" dirty="0" err="1"/>
              <a:t>Vaidia</a:t>
            </a:r>
            <a:r>
              <a:rPr lang="en-GB" sz="1600" dirty="0"/>
              <a:t>, 2001; </a:t>
            </a:r>
            <a:r>
              <a:rPr lang="en-GB" sz="1600" dirty="0" err="1"/>
              <a:t>Huxham</a:t>
            </a:r>
            <a:r>
              <a:rPr lang="en-GB" sz="1600" dirty="0"/>
              <a:t> and Vangen, </a:t>
            </a:r>
            <a:r>
              <a:rPr lang="en-GB" sz="1600" dirty="0" smtClean="0"/>
              <a:t>2005)</a:t>
            </a:r>
          </a:p>
          <a:p>
            <a:pPr lvl="1"/>
            <a:r>
              <a:rPr lang="en-GB" sz="2000" dirty="0" smtClean="0"/>
              <a:t>Organisational flexibility </a:t>
            </a:r>
            <a:r>
              <a:rPr lang="en-GB" sz="2000" dirty="0"/>
              <a:t>during times of </a:t>
            </a:r>
            <a:r>
              <a:rPr lang="en-GB" sz="2000" dirty="0" smtClean="0"/>
              <a:t>policy/fiscal </a:t>
            </a:r>
            <a:r>
              <a:rPr lang="en-GB" sz="2000" dirty="0"/>
              <a:t>flux </a:t>
            </a:r>
            <a:r>
              <a:rPr lang="en-GB" sz="1600" dirty="0"/>
              <a:t>(Domberger et al., 1997</a:t>
            </a:r>
            <a:r>
              <a:rPr lang="en-GB" sz="1600" dirty="0" smtClean="0"/>
              <a:t>).</a:t>
            </a:r>
          </a:p>
          <a:p>
            <a:endParaRPr lang="en-GB" sz="2800" dirty="0"/>
          </a:p>
          <a:p>
            <a:r>
              <a:rPr lang="en-GB" sz="2400" dirty="0" smtClean="0"/>
              <a:t>Partnerships and multi-stakeholder collaboration are therefore crucial to social innovation, as multiple resources/skillsets can be utilised to solve social problems.</a:t>
            </a:r>
            <a:endParaRPr lang="en-GB" sz="2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974318"/>
            <a:ext cx="2700000" cy="7670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6403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Overview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altLang="en-US" sz="2400" dirty="0" smtClean="0"/>
              <a:t>In this seminar we will explore:</a:t>
            </a:r>
          </a:p>
          <a:p>
            <a:pPr lvl="1"/>
            <a:r>
              <a:rPr lang="en-GB" sz="2400" dirty="0" smtClean="0"/>
              <a:t>Theories </a:t>
            </a:r>
            <a:r>
              <a:rPr lang="en-GB" sz="2400" dirty="0"/>
              <a:t>of leadership in SI</a:t>
            </a:r>
          </a:p>
          <a:p>
            <a:pPr lvl="1"/>
            <a:r>
              <a:rPr lang="en-GB" sz="2400" dirty="0"/>
              <a:t>How leaders drive/facilitate change through SI.</a:t>
            </a:r>
          </a:p>
          <a:p>
            <a:pPr lvl="1"/>
            <a:r>
              <a:rPr lang="en-GB" sz="2400" dirty="0"/>
              <a:t>Leaders (and teachers) as enablers of SI.</a:t>
            </a:r>
          </a:p>
          <a:p>
            <a:pPr lvl="1"/>
            <a:r>
              <a:rPr lang="en-GB" sz="2400" dirty="0"/>
              <a:t>Managing SI </a:t>
            </a:r>
            <a:r>
              <a:rPr lang="en-GB" sz="2400" dirty="0" smtClean="0"/>
              <a:t>processes</a:t>
            </a:r>
            <a:r>
              <a:rPr lang="en-GB" sz="2400" dirty="0"/>
              <a:t>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48571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 smtClean="0"/>
              <a:t>Partnership Disadvantages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sz="2400" dirty="0"/>
              <a:t>Partnerships can </a:t>
            </a:r>
            <a:r>
              <a:rPr lang="en-GB" sz="2400" dirty="0" smtClean="0"/>
              <a:t>also bring negative </a:t>
            </a:r>
            <a:r>
              <a:rPr lang="en-GB" sz="2400" dirty="0"/>
              <a:t>impacts:</a:t>
            </a:r>
          </a:p>
          <a:p>
            <a:pPr lvl="1"/>
            <a:r>
              <a:rPr lang="en-GB" sz="2000" dirty="0" smtClean="0"/>
              <a:t>Difficulties in balancing organisational independence with inter-organisational inter-dependence </a:t>
            </a:r>
            <a:r>
              <a:rPr lang="en-GB" sz="1600" dirty="0" smtClean="0"/>
              <a:t>(Weiner </a:t>
            </a:r>
            <a:r>
              <a:rPr lang="en-GB" sz="1600" dirty="0"/>
              <a:t>et </a:t>
            </a:r>
            <a:r>
              <a:rPr lang="en-GB" sz="1600" dirty="0" smtClean="0"/>
              <a:t>al., 2000).</a:t>
            </a:r>
          </a:p>
          <a:p>
            <a:pPr lvl="1"/>
            <a:r>
              <a:rPr lang="en-GB" sz="2000" dirty="0" smtClean="0"/>
              <a:t>Reluctance </a:t>
            </a:r>
            <a:r>
              <a:rPr lang="en-GB" sz="2000" dirty="0"/>
              <a:t>of organisations to share strategic information with partners, which can damage the formation of trust and cooperation </a:t>
            </a:r>
            <a:r>
              <a:rPr lang="en-GB" sz="1600" dirty="0"/>
              <a:t>(Domberger et al., 1997</a:t>
            </a:r>
            <a:r>
              <a:rPr lang="en-GB" sz="1600" dirty="0" smtClean="0"/>
              <a:t>).</a:t>
            </a:r>
          </a:p>
          <a:p>
            <a:pPr lvl="1"/>
            <a:r>
              <a:rPr lang="en-GB" sz="2000" dirty="0" smtClean="0"/>
              <a:t>Informal power imbalances i.e. whilst the partners should be equal, one partner is </a:t>
            </a:r>
            <a:r>
              <a:rPr lang="en-GB" sz="2000" i="1" dirty="0" smtClean="0"/>
              <a:t>de facto </a:t>
            </a:r>
            <a:r>
              <a:rPr lang="en-GB" sz="2000" dirty="0" smtClean="0"/>
              <a:t> dominant.</a:t>
            </a:r>
            <a:endParaRPr lang="en-GB" sz="2000" dirty="0"/>
          </a:p>
          <a:p>
            <a:r>
              <a:rPr lang="en-GB" sz="2400" dirty="0" smtClean="0"/>
              <a:t>Partnerships and collaborations are not a ‘cure-all’ for solving social problems, as when inappropriate they can be disastrous for organisations.</a:t>
            </a:r>
          </a:p>
          <a:p>
            <a:pPr lvl="1"/>
            <a:r>
              <a:rPr lang="en-GB" sz="2000" dirty="0" smtClean="0"/>
              <a:t>Have to be used appropriately where needed.</a:t>
            </a:r>
            <a:endParaRPr lang="en-GB" sz="20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23850" y="5949280"/>
            <a:ext cx="2735982" cy="79208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78252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 smtClean="0"/>
              <a:t>Co-design &amp; Co-delivery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376068"/>
            <a:ext cx="8640763" cy="4875369"/>
          </a:xfrm>
        </p:spPr>
        <p:txBody>
          <a:bodyPr/>
          <a:lstStyle/>
          <a:p>
            <a:r>
              <a:rPr lang="en-GB" sz="2400" dirty="0" smtClean="0"/>
              <a:t>Co-design/co-delivery can be a key element of social innovation strategies, particularly when engaging the community (service-users/beneficiaries).</a:t>
            </a:r>
            <a:endParaRPr lang="en-GB" sz="1600" dirty="0"/>
          </a:p>
          <a:p>
            <a:r>
              <a:rPr lang="en-GB" sz="2400" dirty="0" smtClean="0"/>
              <a:t>Co-design involves the use of service-users/beneficiaries in the design of social innovations (i.e. new services).</a:t>
            </a:r>
          </a:p>
          <a:p>
            <a:pPr lvl="1"/>
            <a:r>
              <a:rPr lang="en-GB" sz="2000" dirty="0" smtClean="0"/>
              <a:t>Increases beneficiary skills</a:t>
            </a:r>
          </a:p>
          <a:p>
            <a:pPr lvl="1"/>
            <a:r>
              <a:rPr lang="en-GB" sz="2000" dirty="0" smtClean="0"/>
              <a:t>Strengthens communities.</a:t>
            </a:r>
          </a:p>
          <a:p>
            <a:pPr lvl="1"/>
            <a:r>
              <a:rPr lang="en-GB" sz="2000" dirty="0" smtClean="0"/>
              <a:t>Encourages bottom-up community led interventions.</a:t>
            </a:r>
          </a:p>
          <a:p>
            <a:pPr lvl="1"/>
            <a:r>
              <a:rPr lang="en-GB" sz="2000" dirty="0" smtClean="0"/>
              <a:t>Provides unique insights into social problems/phenomena.</a:t>
            </a:r>
          </a:p>
          <a:p>
            <a:pPr marL="457200" lvl="1" indent="0" algn="r">
              <a:buNone/>
            </a:pPr>
            <a:r>
              <a:rPr lang="en-GB" sz="1600" dirty="0" smtClean="0"/>
              <a:t>(Flinders et al., 2015)</a:t>
            </a:r>
            <a:endParaRPr lang="en-GB" sz="1600" dirty="0"/>
          </a:p>
          <a:p>
            <a:pPr marL="400050"/>
            <a:r>
              <a:rPr lang="en-GB" sz="2400" dirty="0" smtClean="0"/>
              <a:t>Therefore a key form of empowerment &amp; collaboration.</a:t>
            </a:r>
            <a:endParaRPr lang="en-GB" sz="2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091115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 smtClean="0"/>
              <a:t>Co-design &amp; Co-delivery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13800" y="1748131"/>
            <a:ext cx="8640763" cy="4766653"/>
          </a:xfrm>
        </p:spPr>
        <p:txBody>
          <a:bodyPr/>
          <a:lstStyle/>
          <a:p>
            <a:r>
              <a:rPr lang="en-GB" sz="2400" dirty="0" smtClean="0"/>
              <a:t>Universities can act as hubs for this type of community engagement, providing links between social innovators and beneficiaries.</a:t>
            </a:r>
          </a:p>
          <a:p>
            <a:pPr lvl="1"/>
            <a:r>
              <a:rPr lang="en-GB" sz="2000" dirty="0" smtClean="0"/>
              <a:t>Also, empower social innovators that emerge out of socially disadvantaged communities.</a:t>
            </a:r>
          </a:p>
          <a:p>
            <a:pPr lvl="1"/>
            <a:endParaRPr lang="en-GB" sz="2400" dirty="0"/>
          </a:p>
          <a:p>
            <a:r>
              <a:rPr lang="en-GB" sz="2400" dirty="0" smtClean="0"/>
              <a:t>Universities can also utilise co-production in research, through the use of co-researchers </a:t>
            </a:r>
            <a:r>
              <a:rPr lang="en-GB" sz="1600" dirty="0" smtClean="0"/>
              <a:t>(Needham et al., 2017)</a:t>
            </a:r>
          </a:p>
          <a:p>
            <a:pPr lvl="1"/>
            <a:r>
              <a:rPr lang="en-GB" sz="2000" dirty="0" smtClean="0"/>
              <a:t>This can support social innovation creation processes through bottom-up evidence gathering.</a:t>
            </a:r>
          </a:p>
          <a:p>
            <a:pPr lvl="1"/>
            <a:r>
              <a:rPr lang="en-GB" sz="2000" dirty="0" smtClean="0"/>
              <a:t>Increases democratic accountability to communities.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877272"/>
            <a:ext cx="2808312" cy="86409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140692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smtClean="0"/>
              <a:t>Summary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29600" cy="4528591"/>
          </a:xfrm>
        </p:spPr>
        <p:txBody>
          <a:bodyPr/>
          <a:lstStyle/>
          <a:p>
            <a:pPr>
              <a:defRPr/>
            </a:pPr>
            <a:r>
              <a:rPr lang="en-GB" altLang="en-US" sz="2400" dirty="0" smtClean="0"/>
              <a:t>Networks are crucial to the flow of resources in social innovation ecosystems.</a:t>
            </a:r>
          </a:p>
          <a:p>
            <a:pPr lvl="1">
              <a:defRPr/>
            </a:pPr>
            <a:r>
              <a:rPr lang="en-GB" altLang="en-US" sz="2000" dirty="0" smtClean="0"/>
              <a:t>Power disparities distort the equitable flow of these resources.</a:t>
            </a:r>
            <a:endParaRPr lang="en-GB" altLang="en-US" sz="2000" dirty="0"/>
          </a:p>
          <a:p>
            <a:pPr>
              <a:defRPr/>
            </a:pPr>
            <a:r>
              <a:rPr lang="en-GB" altLang="en-US" sz="2400" dirty="0" smtClean="0"/>
              <a:t>Partnerships and collaborations can overcome these barriers and provide access to resources.</a:t>
            </a:r>
          </a:p>
          <a:p>
            <a:pPr lvl="1">
              <a:defRPr/>
            </a:pPr>
            <a:r>
              <a:rPr lang="en-GB" altLang="en-US" sz="2000" dirty="0" smtClean="0"/>
              <a:t>Co-production and co-design/delivery with beneficiaries is a key element of this.</a:t>
            </a:r>
            <a:endParaRPr lang="en-GB" altLang="en-US" sz="2000" dirty="0"/>
          </a:p>
          <a:p>
            <a:pPr>
              <a:defRPr/>
            </a:pPr>
            <a:r>
              <a:rPr lang="en-GB" altLang="en-US" sz="2400" dirty="0" smtClean="0"/>
              <a:t>Universities can play a key role in supporting the creation of partnerships, in building networks and in using co-production in research.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885154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066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29600" cy="2663825"/>
          </a:xfrm>
        </p:spPr>
        <p:txBody>
          <a:bodyPr/>
          <a:lstStyle/>
          <a:p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>Policy &amp; Impact of Social Innovation</a:t>
            </a:r>
            <a:endParaRPr lang="en-US" altLang="en-US" b="1" i="1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3497263"/>
            <a:ext cx="8229600" cy="24479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sz="800" dirty="0" smtClean="0"/>
          </a:p>
          <a:p>
            <a:pPr algn="ctr" eaLnBrk="1" hangingPunct="1">
              <a:buFontTx/>
              <a:buNone/>
            </a:pPr>
            <a:r>
              <a:rPr lang="pl-PL" altLang="en-US" sz="1800" b="1" i="1" dirty="0" smtClean="0"/>
              <a:t>Part</a:t>
            </a:r>
            <a:r>
              <a:rPr lang="en-GB" altLang="en-US" sz="1800" b="1" i="1" dirty="0" smtClean="0"/>
              <a:t> </a:t>
            </a:r>
            <a:r>
              <a:rPr lang="en-GB" altLang="en-US" sz="1800" b="1" i="1" dirty="0" smtClean="0"/>
              <a:t>2 – Seminar 3 </a:t>
            </a:r>
            <a:endParaRPr lang="en-GB" altLang="en-US" sz="1800" dirty="0" smtClean="0"/>
          </a:p>
          <a:p>
            <a:pPr algn="ctr" eaLnBrk="1" hangingPunct="1">
              <a:buFontTx/>
              <a:buNone/>
            </a:pPr>
            <a:endParaRPr lang="en-GB" altLang="en-US" sz="1800" dirty="0" smtClean="0"/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Professor Richard Hazenberg,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Institute for Social Innovation &amp; Impact,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University of Northampton.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6531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Overview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5416" y="1711076"/>
            <a:ext cx="8640763" cy="4680520"/>
          </a:xfrm>
        </p:spPr>
        <p:txBody>
          <a:bodyPr/>
          <a:lstStyle/>
          <a:p>
            <a:r>
              <a:rPr lang="en-GB" altLang="en-US" sz="2400" dirty="0" smtClean="0"/>
              <a:t>In this seminar we will explore:</a:t>
            </a:r>
          </a:p>
          <a:p>
            <a:pPr lvl="1"/>
            <a:r>
              <a:rPr lang="en-GB" sz="2400" dirty="0" smtClean="0"/>
              <a:t>Understanding </a:t>
            </a:r>
            <a:r>
              <a:rPr lang="en-GB" sz="2400" dirty="0"/>
              <a:t>social impact measurement (SIM):</a:t>
            </a:r>
          </a:p>
          <a:p>
            <a:pPr lvl="2"/>
            <a:r>
              <a:rPr lang="en-GB" dirty="0"/>
              <a:t>Range of tools available</a:t>
            </a:r>
          </a:p>
          <a:p>
            <a:pPr lvl="2"/>
            <a:r>
              <a:rPr lang="en-GB" dirty="0"/>
              <a:t>Role in organisational development &amp; </a:t>
            </a:r>
            <a:r>
              <a:rPr lang="en-GB" dirty="0" smtClean="0"/>
              <a:t>SI</a:t>
            </a: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294380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41325" y="1772816"/>
            <a:ext cx="813752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en-GB" sz="2400" dirty="0"/>
              <a:t>no single universally accepted definition </a:t>
            </a:r>
            <a:r>
              <a:rPr lang="en-GB" sz="1600" dirty="0"/>
              <a:t>(Sairinen and Kumpulainen, 2005</a:t>
            </a:r>
            <a:r>
              <a:rPr lang="en-GB" sz="1600" dirty="0" smtClean="0"/>
              <a:t>).</a:t>
            </a:r>
            <a:endParaRPr lang="en-GB" sz="16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en-GB" altLang="en-US" sz="1600" dirty="0" smtClean="0"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400" dirty="0" smtClean="0">
                <a:ea typeface="MS PGothic" panose="020B0600070205080204" pitchFamily="34" charset="-128"/>
              </a:rPr>
              <a:t>SI </a:t>
            </a:r>
            <a:r>
              <a:rPr lang="en-GB" altLang="en-US" sz="2400" dirty="0">
                <a:ea typeface="MS PGothic" panose="020B0600070205080204" pitchFamily="34" charset="-128"/>
              </a:rPr>
              <a:t>measurement can be defined as:</a:t>
            </a: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GB" altLang="en-US" sz="2000" i="1" dirty="0">
                <a:ea typeface="MS PGothic" panose="020B0600070205080204" pitchFamily="34" charset="-128"/>
              </a:rPr>
              <a:t>“The measurement of the impact of changes (outcomes) intentionally achieved in the lives of beneficiaries as a result of services and products, delivered by an organisation, for which the beneficiary does not give full economic value</a:t>
            </a:r>
            <a:r>
              <a:rPr lang="en-GB" altLang="en-US" sz="2000" i="1" dirty="0" smtClean="0">
                <a:ea typeface="MS PGothic" panose="020B0600070205080204" pitchFamily="34" charset="-128"/>
              </a:rPr>
              <a:t>”</a:t>
            </a:r>
          </a:p>
          <a:p>
            <a:pPr marL="457200" lvl="1" indent="0" algn="r" eaLnBrk="1" hangingPunct="1">
              <a:spcBef>
                <a:spcPct val="0"/>
              </a:spcBef>
              <a:buNone/>
            </a:pPr>
            <a:r>
              <a:rPr lang="en-GB" altLang="en-US" sz="1600" dirty="0" smtClean="0">
                <a:ea typeface="MS PGothic" panose="020B0600070205080204" pitchFamily="34" charset="-128"/>
              </a:rPr>
              <a:t>(Clifford et al., 2014)</a:t>
            </a:r>
            <a:endParaRPr lang="en-GB" altLang="en-US" sz="1600" dirty="0"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endParaRPr lang="en-GB" altLang="en-US" sz="1600" i="1" dirty="0"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400" dirty="0">
                <a:ea typeface="MS PGothic" panose="020B0600070205080204" pitchFamily="34" charset="-128"/>
              </a:rPr>
              <a:t>Effectively measuring the ‘good stuff’ that we are doing</a:t>
            </a:r>
            <a:r>
              <a:rPr lang="en-GB" altLang="en-US" sz="2400" dirty="0" smtClean="0">
                <a:ea typeface="MS PGothic" panose="020B0600070205080204" pitchFamily="34" charset="-128"/>
              </a:rPr>
              <a:t>.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en-US" sz="2000" dirty="0" smtClean="0">
                <a:ea typeface="MS PGothic" panose="020B0600070205080204" pitchFamily="34" charset="-128"/>
              </a:rPr>
              <a:t>Over and above mere economic transactions.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en-US" sz="2000" dirty="0" smtClean="0">
                <a:ea typeface="MS PGothic" panose="020B0600070205080204" pitchFamily="34" charset="-128"/>
              </a:rPr>
              <a:t>Social/environmental focus.</a:t>
            </a:r>
            <a:endParaRPr lang="en-GB" altLang="en-US" sz="2000" dirty="0">
              <a:ea typeface="MS PGothic" panose="020B0600070205080204" pitchFamily="34" charset="-128"/>
            </a:endParaRPr>
          </a:p>
        </p:txBody>
      </p:sp>
      <p:sp>
        <p:nvSpPr>
          <p:cNvPr id="23556" name="Title 1"/>
          <p:cNvSpPr>
            <a:spLocks noGrp="1"/>
          </p:cNvSpPr>
          <p:nvPr>
            <p:ph type="title"/>
          </p:nvPr>
        </p:nvSpPr>
        <p:spPr>
          <a:xfrm>
            <a:off x="395288" y="73025"/>
            <a:ext cx="8229600" cy="1498600"/>
          </a:xfrm>
        </p:spPr>
        <p:txBody>
          <a:bodyPr anchor="t"/>
          <a:lstStyle/>
          <a:p>
            <a:pPr algn="l"/>
            <a:r>
              <a:rPr lang="en-GB" altLang="en-US" b="1" dirty="0" smtClean="0">
                <a:ea typeface="MS PGothic" panose="020B0600070205080204" pitchFamily="34" charset="-128"/>
              </a:rPr>
              <a:t>Defining Social Impact </a:t>
            </a:r>
            <a:br>
              <a:rPr lang="en-GB" altLang="en-US" b="1" dirty="0" smtClean="0">
                <a:ea typeface="MS PGothic" panose="020B0600070205080204" pitchFamily="34" charset="-128"/>
              </a:rPr>
            </a:br>
            <a:r>
              <a:rPr lang="en-GB" altLang="en-US" b="1" dirty="0" smtClean="0">
                <a:ea typeface="MS PGothic" panose="020B0600070205080204" pitchFamily="34" charset="-128"/>
              </a:rPr>
              <a:t>Measurement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052086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So Why Measure Social </a:t>
            </a:r>
            <a:br>
              <a:rPr lang="en-GB" altLang="en-US" b="1" smtClean="0"/>
            </a:br>
            <a:r>
              <a:rPr lang="en-GB" altLang="en-US" b="1" smtClean="0"/>
              <a:t>Impact?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543050"/>
            <a:ext cx="8229600" cy="4679950"/>
          </a:xfrm>
        </p:spPr>
        <p:txBody>
          <a:bodyPr/>
          <a:lstStyle/>
          <a:p>
            <a:pPr>
              <a:defRPr/>
            </a:pPr>
            <a:r>
              <a:rPr lang="en-GB" sz="2000" dirty="0" smtClean="0"/>
              <a:t>Provides evidence of the impact that you are having.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GB" sz="2000" dirty="0" smtClean="0"/>
              <a:t>Good evidence for stakeholders, funders &amp; beneficiaries.</a:t>
            </a:r>
          </a:p>
          <a:p>
            <a:pPr>
              <a:defRPr/>
            </a:pPr>
            <a:r>
              <a:rPr lang="en-GB" sz="2000" dirty="0" smtClean="0"/>
              <a:t>Allows for organisational learning.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GB" sz="2000" dirty="0" smtClean="0"/>
              <a:t>Are you always having a positive impact?</a:t>
            </a:r>
          </a:p>
          <a:p>
            <a:pPr>
              <a:defRPr/>
            </a:pPr>
            <a:r>
              <a:rPr lang="en-GB" sz="2000" dirty="0" smtClean="0"/>
              <a:t>Can help secure contracts/investment. In the UK (NCVO, 2016):</a:t>
            </a:r>
          </a:p>
          <a:p>
            <a:pPr marL="742950" lvl="2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ea typeface="ＭＳ Ｐゴシック" pitchFamily="34" charset="-128"/>
                <a:cs typeface="ＭＳ Ｐゴシック" charset="-128"/>
              </a:rPr>
              <a:t>81</a:t>
            </a:r>
            <a:r>
              <a:rPr lang="en-GB" sz="2000" dirty="0">
                <a:ea typeface="ＭＳ Ｐゴシック" pitchFamily="34" charset="-128"/>
                <a:cs typeface="ＭＳ Ｐゴシック" charset="-128"/>
              </a:rPr>
              <a:t>% </a:t>
            </a:r>
            <a:r>
              <a:rPr lang="en-GB" sz="2000" dirty="0" smtClean="0">
                <a:ea typeface="ＭＳ Ｐゴシック" pitchFamily="34" charset="-128"/>
                <a:cs typeface="ＭＳ Ｐゴシック" charset="-128"/>
              </a:rPr>
              <a:t>VCSEs earned </a:t>
            </a:r>
            <a:r>
              <a:rPr lang="en-GB" sz="2000" dirty="0">
                <a:ea typeface="ＭＳ Ｐゴシック" pitchFamily="34" charset="-128"/>
                <a:cs typeface="ＭＳ Ｐゴシック" charset="-128"/>
              </a:rPr>
              <a:t>through </a:t>
            </a:r>
            <a:r>
              <a:rPr lang="en-GB" sz="2000" dirty="0" smtClean="0">
                <a:ea typeface="ＭＳ Ｐゴシック" pitchFamily="34" charset="-128"/>
                <a:cs typeface="ＭＳ Ｐゴシック" charset="-128"/>
              </a:rPr>
              <a:t>competitive contract delivery (49% </a:t>
            </a:r>
            <a:r>
              <a:rPr lang="en-GB" sz="2000" dirty="0">
                <a:ea typeface="ＭＳ Ｐゴシック" pitchFamily="34" charset="-128"/>
                <a:cs typeface="ＭＳ Ｐゴシック" charset="-128"/>
              </a:rPr>
              <a:t>in 2000/01</a:t>
            </a:r>
            <a:r>
              <a:rPr lang="en-GB" sz="2000" dirty="0" smtClean="0">
                <a:ea typeface="ＭＳ Ｐゴシック" pitchFamily="34" charset="-128"/>
                <a:cs typeface="ＭＳ Ｐゴシック" charset="-128"/>
              </a:rPr>
              <a:t>).</a:t>
            </a:r>
            <a:endParaRPr lang="en-GB" sz="2000" dirty="0" smtClean="0"/>
          </a:p>
          <a:p>
            <a:pPr marL="457200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Transition in third sector relationship with the state/NGOs/investors:</a:t>
            </a:r>
          </a:p>
          <a:p>
            <a:pPr marL="857250" lvl="2" indent="-457200">
              <a:buFont typeface="Courier New" pitchFamily="49" charset="0"/>
              <a:buChar char="o"/>
              <a:defRPr/>
            </a:pPr>
            <a:r>
              <a:rPr lang="en-GB" sz="2000" dirty="0" smtClean="0"/>
              <a:t>Desire for evidenced-based policy-making.</a:t>
            </a:r>
          </a:p>
          <a:p>
            <a:pPr marL="857250" lvl="2" indent="-457200">
              <a:buFont typeface="Courier New" pitchFamily="49" charset="0"/>
              <a:buChar char="o"/>
              <a:defRPr/>
            </a:pPr>
            <a:r>
              <a:rPr lang="en-GB" sz="2000" dirty="0" smtClean="0"/>
              <a:t>Austerity &amp; scarce resources.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4624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pbs.twimg.com/profile_images/454552902703407104/STojf5W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5888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68313" y="3789363"/>
            <a:ext cx="8229600" cy="1143000"/>
          </a:xfrm>
        </p:spPr>
        <p:txBody>
          <a:bodyPr/>
          <a:lstStyle/>
          <a:p>
            <a:r>
              <a:rPr lang="en-GB" altLang="en-US" b="1" smtClean="0"/>
              <a:t>GECES Sub-committee on Social Impact Measurement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59905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 smtClean="0"/>
              <a:t>Defining Leadership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sz="2400" dirty="0" smtClean="0"/>
              <a:t>To motivate </a:t>
            </a:r>
            <a:r>
              <a:rPr lang="en-GB" sz="2400" dirty="0"/>
              <a:t>followers to achieve at their highest possible level in order to contribute to the accomplishment of their organisation’s goals </a:t>
            </a:r>
            <a:r>
              <a:rPr lang="en-GB" sz="1600" dirty="0"/>
              <a:t>(Vroom &amp; </a:t>
            </a:r>
            <a:r>
              <a:rPr lang="en-GB" sz="1600" dirty="0" err="1"/>
              <a:t>Jago</a:t>
            </a:r>
            <a:r>
              <a:rPr lang="en-GB" sz="1600" dirty="0"/>
              <a:t>, 2007</a:t>
            </a:r>
            <a:r>
              <a:rPr lang="en-GB" sz="1600" dirty="0" smtClean="0"/>
              <a:t>)</a:t>
            </a:r>
          </a:p>
          <a:p>
            <a:endParaRPr lang="en-GB" sz="1600" dirty="0"/>
          </a:p>
          <a:p>
            <a:r>
              <a:rPr lang="en-GB" sz="2400" dirty="0" smtClean="0"/>
              <a:t>This ability to motivate people is even more crucial in SI where organisations have to balance financial, social and environmental goals.</a:t>
            </a:r>
          </a:p>
          <a:p>
            <a:endParaRPr lang="en-GB" sz="1600" dirty="0"/>
          </a:p>
          <a:p>
            <a:r>
              <a:rPr lang="en-GB" sz="2400" dirty="0" smtClean="0"/>
              <a:t>Good leaders have the ability to:</a:t>
            </a:r>
          </a:p>
          <a:p>
            <a:pPr lvl="1"/>
            <a:r>
              <a:rPr lang="en-GB" sz="2000" dirty="0" smtClean="0"/>
              <a:t>Empower others.</a:t>
            </a:r>
          </a:p>
          <a:p>
            <a:pPr lvl="1"/>
            <a:r>
              <a:rPr lang="en-GB" sz="2000" dirty="0" smtClean="0"/>
              <a:t>Utilise social networks and effective partnerships.</a:t>
            </a:r>
          </a:p>
          <a:p>
            <a:pPr lvl="1"/>
            <a:r>
              <a:rPr lang="en-GB" sz="2000" dirty="0" smtClean="0"/>
              <a:t>Intrinsically motivate people.</a:t>
            </a:r>
            <a:endParaRPr lang="en-GB" sz="20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927725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89743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GB" sz="2000" b="1" i="1" dirty="0"/>
              <a:t>Identify objectives: </a:t>
            </a:r>
            <a:r>
              <a:rPr lang="en-GB" sz="2000" dirty="0"/>
              <a:t>What are the objectives of the impact measurement (i.e. organisation and partners</a:t>
            </a:r>
            <a:r>
              <a:rPr lang="en-GB" sz="2000" dirty="0" smtClean="0"/>
              <a:t>)?</a:t>
            </a:r>
            <a:endParaRPr lang="en-GB" sz="1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000" b="1" i="1" dirty="0"/>
              <a:t>Identify stakeholders: </a:t>
            </a:r>
            <a:r>
              <a:rPr lang="en-GB" sz="2000" dirty="0"/>
              <a:t>Who are the beneficiaries and who provide resources</a:t>
            </a:r>
            <a:r>
              <a:rPr lang="en-GB" sz="2000" dirty="0" smtClean="0"/>
              <a:t>?</a:t>
            </a:r>
            <a:endParaRPr lang="en-GB" sz="1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000" b="1" i="1" dirty="0"/>
              <a:t>Relevant measurement: </a:t>
            </a:r>
            <a:r>
              <a:rPr lang="en-GB" sz="2000" dirty="0"/>
              <a:t>Understand the theory of change and then utilise relevant indicators to capture this</a:t>
            </a:r>
            <a:r>
              <a:rPr lang="en-GB" sz="2000" dirty="0" smtClean="0"/>
              <a:t>.</a:t>
            </a:r>
            <a:endParaRPr lang="en-GB" sz="1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000" b="1" i="1" dirty="0"/>
              <a:t>Measure, validate and value: </a:t>
            </a:r>
            <a:r>
              <a:rPr lang="en-GB" sz="2000" dirty="0"/>
              <a:t>Assess whether outcomes are achieved and whether they are relevant/recognised by the various stakeholders</a:t>
            </a:r>
            <a:r>
              <a:rPr lang="en-GB" sz="2000" dirty="0" smtClean="0"/>
              <a:t>.</a:t>
            </a:r>
            <a:endParaRPr lang="en-GB" sz="1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000" b="1" i="1" dirty="0"/>
              <a:t>Report, learn and improve: </a:t>
            </a:r>
            <a:r>
              <a:rPr lang="en-GB" sz="2000" dirty="0"/>
              <a:t>Ensure the dissemination of and meaningful use of the data gathered and findings produced to internal and external stakeholders/audiences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GECES 5 Stages of SIM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4732024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GECES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327650"/>
          </a:xfrm>
        </p:spPr>
        <p:txBody>
          <a:bodyPr/>
          <a:lstStyle/>
          <a:p>
            <a:r>
              <a:rPr lang="en-GB" altLang="en-US" sz="2400" smtClean="0"/>
              <a:t>In addition, it also recommended the inclusion of:</a:t>
            </a:r>
          </a:p>
          <a:p>
            <a:pPr lvl="1"/>
            <a:r>
              <a:rPr lang="en-GB" altLang="en-US" sz="2000" b="1" i="1" smtClean="0"/>
              <a:t>Deadweight:</a:t>
            </a:r>
            <a:r>
              <a:rPr lang="en-GB" altLang="en-US" sz="2000" b="1" smtClean="0"/>
              <a:t> </a:t>
            </a:r>
            <a:r>
              <a:rPr lang="en-GB" altLang="en-US" sz="2000" smtClean="0"/>
              <a:t>What changes would have happened anyway, regardless of the intervention?</a:t>
            </a:r>
          </a:p>
          <a:p>
            <a:pPr lvl="1"/>
            <a:r>
              <a:rPr lang="en-GB" altLang="en-US" sz="2000" b="1" i="1" smtClean="0"/>
              <a:t>Alternative attribution:</a:t>
            </a:r>
            <a:r>
              <a:rPr lang="en-GB" altLang="en-US" sz="2000" smtClean="0"/>
              <a:t> Deducting the effect achieved by the contribution of others (i.e. partner organisations).</a:t>
            </a:r>
          </a:p>
          <a:p>
            <a:pPr lvl="1"/>
            <a:r>
              <a:rPr lang="en-GB" altLang="en-US" sz="2000" b="1" i="1" smtClean="0"/>
              <a:t>Drop-off:</a:t>
            </a:r>
            <a:r>
              <a:rPr lang="en-GB" altLang="en-US" sz="2000" smtClean="0"/>
              <a:t> Allowing for the decreasing effect of an intervention over time.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664809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19138"/>
          </a:xfrm>
        </p:spPr>
        <p:txBody>
          <a:bodyPr anchor="t"/>
          <a:lstStyle/>
          <a:p>
            <a:pPr algn="l"/>
            <a:r>
              <a:rPr lang="en-GB" altLang="en-US" b="1" dirty="0" smtClean="0">
                <a:ea typeface="MS PGothic" panose="020B0600070205080204" pitchFamily="34" charset="-128"/>
              </a:rPr>
              <a:t>Choosing an approach?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256212"/>
          </a:xfrm>
        </p:spPr>
        <p:txBody>
          <a:bodyPr/>
          <a:lstStyle/>
          <a:p>
            <a:pPr>
              <a:defRPr/>
            </a:pPr>
            <a:r>
              <a:rPr lang="en-GB" sz="2400" dirty="0" smtClean="0">
                <a:ea typeface="ＭＳ Ｐゴシック" pitchFamily="34" charset="-128"/>
              </a:rPr>
              <a:t>There is no right or wrong answer…</a:t>
            </a:r>
            <a:endParaRPr lang="en-GB" sz="12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GB" sz="2400" dirty="0" smtClean="0">
                <a:ea typeface="ＭＳ Ｐゴシック" pitchFamily="34" charset="-128"/>
              </a:rPr>
              <a:t>3 main influencing factors are: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GB" sz="2000" b="1" dirty="0" smtClean="0">
                <a:ea typeface="ＭＳ Ｐゴシック" pitchFamily="34" charset="-128"/>
              </a:rPr>
              <a:t>Motivation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GB" sz="2000" dirty="0" smtClean="0">
                <a:ea typeface="ＭＳ Ｐゴシック" pitchFamily="34" charset="-128"/>
              </a:rPr>
              <a:t>Why are you engaging in SI measurement?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GB" sz="2000" dirty="0" smtClean="0">
                <a:ea typeface="ＭＳ Ｐゴシック" pitchFamily="34" charset="-128"/>
              </a:rPr>
              <a:t>What do you want to get out of it?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GB" sz="2000" dirty="0" smtClean="0">
                <a:ea typeface="ＭＳ Ｐゴシック" pitchFamily="34" charset="-128"/>
              </a:rPr>
              <a:t>What impact do you want it to have?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GB" sz="2000" b="1" dirty="0" smtClean="0">
                <a:ea typeface="ＭＳ Ｐゴシック" pitchFamily="34" charset="-128"/>
              </a:rPr>
              <a:t>Readiness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GB" sz="2000" dirty="0" smtClean="0">
                <a:ea typeface="ＭＳ Ｐゴシック" pitchFamily="34" charset="-128"/>
              </a:rPr>
              <a:t>How soon can you engage in SI measurement?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GB" sz="2000" b="1" dirty="0" smtClean="0">
                <a:ea typeface="ＭＳ Ｐゴシック" pitchFamily="34" charset="-128"/>
              </a:rPr>
              <a:t>Capacity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GB" sz="2000" dirty="0" smtClean="0">
                <a:ea typeface="ＭＳ Ｐゴシック" pitchFamily="34" charset="-128"/>
              </a:rPr>
              <a:t>Staff expertise &amp; time.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GB" sz="2000" dirty="0" smtClean="0">
                <a:ea typeface="ＭＳ Ｐゴシック" pitchFamily="34" charset="-128"/>
              </a:rPr>
              <a:t>Financial resources.</a:t>
            </a:r>
            <a:endParaRPr lang="en-GB" dirty="0">
              <a:ea typeface="ＭＳ Ｐゴシック" pitchFamily="34" charset="-128"/>
            </a:endParaRPr>
          </a:p>
          <a:p>
            <a:pPr lvl="2">
              <a:buFont typeface="Wingdings" pitchFamily="2" charset="2"/>
              <a:buChar char="§"/>
              <a:defRPr/>
            </a:pPr>
            <a:r>
              <a:rPr lang="en-GB" sz="2000" dirty="0" smtClean="0">
                <a:ea typeface="ＭＳ Ｐゴシック" pitchFamily="34" charset="-128"/>
              </a:rPr>
              <a:t>External contacts/networks.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949279"/>
            <a:ext cx="2736304" cy="79124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883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439862"/>
          </a:xfrm>
        </p:spPr>
        <p:txBody>
          <a:bodyPr anchor="t"/>
          <a:lstStyle/>
          <a:p>
            <a:pPr algn="l"/>
            <a:r>
              <a:rPr lang="en-GB" altLang="en-US" b="1" smtClean="0">
                <a:ea typeface="MS PGothic" panose="020B0600070205080204" pitchFamily="34" charset="-128"/>
              </a:rPr>
              <a:t>Which Social Impact </a:t>
            </a:r>
            <a:br>
              <a:rPr lang="en-GB" altLang="en-US" b="1" smtClean="0">
                <a:ea typeface="MS PGothic" panose="020B0600070205080204" pitchFamily="34" charset="-128"/>
              </a:rPr>
            </a:br>
            <a:r>
              <a:rPr lang="en-GB" altLang="en-US" b="1" smtClean="0">
                <a:ea typeface="MS PGothic" panose="020B0600070205080204" pitchFamily="34" charset="-128"/>
              </a:rPr>
              <a:t>Method or Tool?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684338"/>
            <a:ext cx="4038600" cy="4465637"/>
          </a:xfrm>
        </p:spPr>
        <p:txBody>
          <a:bodyPr/>
          <a:lstStyle/>
          <a:p>
            <a:r>
              <a:rPr lang="en-GB" altLang="en-US" sz="1800" smtClean="0">
                <a:ea typeface="MS PGothic" panose="020B0600070205080204" pitchFamily="34" charset="-128"/>
              </a:rPr>
              <a:t>Eco Management &amp; Audit Scheme (EMAS)</a:t>
            </a:r>
          </a:p>
          <a:p>
            <a:r>
              <a:rPr lang="en-GB" altLang="en-US" sz="1800" smtClean="0">
                <a:ea typeface="MS PGothic" panose="020B0600070205080204" pitchFamily="34" charset="-128"/>
              </a:rPr>
              <a:t>Local Multiplier 3 (LM3)</a:t>
            </a:r>
          </a:p>
          <a:p>
            <a:r>
              <a:rPr lang="en-GB" altLang="en-US" sz="1800" smtClean="0">
                <a:ea typeface="MS PGothic" panose="020B0600070205080204" pitchFamily="34" charset="-128"/>
              </a:rPr>
              <a:t>Prove it!</a:t>
            </a:r>
          </a:p>
          <a:p>
            <a:r>
              <a:rPr lang="en-GB" altLang="en-US" sz="1800" smtClean="0">
                <a:ea typeface="MS PGothic" panose="020B0600070205080204" pitchFamily="34" charset="-128"/>
              </a:rPr>
              <a:t>The Social Impact Measurement for local Economies (SIMPLE)</a:t>
            </a:r>
          </a:p>
          <a:p>
            <a:r>
              <a:rPr lang="en-GB" altLang="en-US" sz="1800" smtClean="0">
                <a:ea typeface="MS PGothic" panose="020B0600070205080204" pitchFamily="34" charset="-128"/>
              </a:rPr>
              <a:t>Social Accounting and Audit (SAA)</a:t>
            </a:r>
          </a:p>
          <a:p>
            <a:r>
              <a:rPr lang="en-GB" altLang="en-US" sz="1800" smtClean="0">
                <a:ea typeface="MS PGothic" panose="020B0600070205080204" pitchFamily="34" charset="-128"/>
              </a:rPr>
              <a:t>Social Return on Investment (SROI)</a:t>
            </a:r>
          </a:p>
          <a:p>
            <a:r>
              <a:rPr lang="en-GB" altLang="en-US" sz="1800" smtClean="0">
                <a:ea typeface="MS PGothic" panose="020B0600070205080204" pitchFamily="34" charset="-128"/>
              </a:rPr>
              <a:t>Volunteering Impact Assessment Toolkit</a:t>
            </a:r>
          </a:p>
          <a:p>
            <a:r>
              <a:rPr lang="en-GB" altLang="en-US" sz="1800" smtClean="0">
                <a:ea typeface="MS PGothic" panose="020B0600070205080204" pitchFamily="34" charset="-128"/>
              </a:rPr>
              <a:t>Social Impact Matrix.</a:t>
            </a:r>
          </a:p>
          <a:p>
            <a:r>
              <a:rPr lang="en-GB" altLang="en-US" sz="1800" smtClean="0">
                <a:ea typeface="MS PGothic" panose="020B0600070205080204" pitchFamily="34" charset="-128"/>
              </a:rPr>
              <a:t>Customer Service Excellence (previously Charter-mark)</a:t>
            </a:r>
          </a:p>
          <a:p>
            <a:endParaRPr lang="en-GB" altLang="en-US" smtClean="0">
              <a:ea typeface="MS PGothic" panose="020B0600070205080204" pitchFamily="34" charset="-128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4648200" y="1684338"/>
            <a:ext cx="4038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>
                <a:ea typeface="MS PGothic" panose="020B0600070205080204" pitchFamily="34" charset="-128"/>
              </a:rPr>
              <a:t>European Foundation for Quality Management (EQFM)</a:t>
            </a:r>
          </a:p>
          <a:p>
            <a:r>
              <a:rPr lang="en-GB" altLang="en-US" sz="1800">
                <a:ea typeface="MS PGothic" panose="020B0600070205080204" pitchFamily="34" charset="-128"/>
              </a:rPr>
              <a:t>Fit for Purpose</a:t>
            </a:r>
          </a:p>
          <a:p>
            <a:r>
              <a:rPr lang="en-GB" altLang="en-US" sz="1800">
                <a:ea typeface="MS PGothic" panose="020B0600070205080204" pitchFamily="34" charset="-128"/>
              </a:rPr>
              <a:t>Practical Quality Assurance System fr Small Organisations (PQASSO)</a:t>
            </a:r>
          </a:p>
          <a:p>
            <a:r>
              <a:rPr lang="en-GB" altLang="en-US" sz="1800">
                <a:ea typeface="MS PGothic" panose="020B0600070205080204" pitchFamily="34" charset="-128"/>
              </a:rPr>
              <a:t>Social Enterprise Balanced Scorecard</a:t>
            </a:r>
          </a:p>
          <a:p>
            <a:r>
              <a:rPr lang="en-GB" altLang="en-US" sz="1800">
                <a:ea typeface="MS PGothic" panose="020B0600070205080204" pitchFamily="34" charset="-128"/>
              </a:rPr>
              <a:t>3</a:t>
            </a:r>
            <a:r>
              <a:rPr lang="en-GB" altLang="en-US" sz="1800" baseline="30000">
                <a:ea typeface="MS PGothic" panose="020B0600070205080204" pitchFamily="34" charset="-128"/>
              </a:rPr>
              <a:t>rd</a:t>
            </a:r>
            <a:r>
              <a:rPr lang="en-GB" altLang="en-US" sz="1800">
                <a:ea typeface="MS PGothic" panose="020B0600070205080204" pitchFamily="34" charset="-128"/>
              </a:rPr>
              <a:t> Sector Performance Dashboard</a:t>
            </a:r>
          </a:p>
          <a:p>
            <a:r>
              <a:rPr lang="en-GB" altLang="en-US" sz="1800">
                <a:ea typeface="MS PGothic" panose="020B0600070205080204" pitchFamily="34" charset="-128"/>
              </a:rPr>
              <a:t>Quality First</a:t>
            </a:r>
          </a:p>
          <a:p>
            <a:r>
              <a:rPr lang="en-GB" altLang="en-US" sz="1800">
                <a:ea typeface="MS PGothic" panose="020B0600070205080204" pitchFamily="34" charset="-128"/>
              </a:rPr>
              <a:t>Outcomes Star</a:t>
            </a:r>
          </a:p>
          <a:p>
            <a:r>
              <a:rPr lang="en-GB" altLang="en-US" sz="1800">
                <a:ea typeface="MS PGothic" panose="020B0600070205080204" pitchFamily="34" charset="-128"/>
              </a:rPr>
              <a:t>SOUL Record</a:t>
            </a:r>
            <a:endParaRPr lang="en-GB" altLang="en-US">
              <a:ea typeface="MS PGothic" panose="020B0600070205080204" pitchFamily="34" charset="-128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6021288"/>
            <a:ext cx="2592288" cy="72008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56881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Measuring Social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412875"/>
            <a:ext cx="8435975" cy="4924425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McLoughlin et al. (2009) developed the SIMPLE methodology that seeks to measure:</a:t>
            </a:r>
          </a:p>
          <a:p>
            <a:pPr lvl="1">
              <a:defRPr/>
            </a:pPr>
            <a:r>
              <a:rPr lang="en-GB" sz="2400" i="1" dirty="0" smtClean="0"/>
              <a:t>Outputs: </a:t>
            </a:r>
            <a:r>
              <a:rPr lang="en-GB" sz="2400" dirty="0"/>
              <a:t>D</a:t>
            </a:r>
            <a:r>
              <a:rPr lang="en-GB" sz="2400" dirty="0" smtClean="0"/>
              <a:t>irect </a:t>
            </a:r>
            <a:r>
              <a:rPr lang="en-GB" sz="2400" dirty="0"/>
              <a:t>and easily </a:t>
            </a:r>
            <a:r>
              <a:rPr lang="en-GB" sz="2400" dirty="0" smtClean="0"/>
              <a:t>identifiable 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GB" sz="2400" dirty="0" smtClean="0"/>
              <a:t>    (i.e. jobs created).</a:t>
            </a:r>
          </a:p>
          <a:p>
            <a:pPr lvl="1">
              <a:defRPr/>
            </a:pPr>
            <a:r>
              <a:rPr lang="en-GB" sz="2400" i="1" dirty="0" smtClean="0"/>
              <a:t>Outcomes:</a:t>
            </a:r>
            <a:r>
              <a:rPr lang="en-GB" sz="2400" dirty="0" smtClean="0"/>
              <a:t> Individual beneficiary benefits 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GB" sz="2400" dirty="0"/>
              <a:t> </a:t>
            </a:r>
            <a:r>
              <a:rPr lang="en-GB" sz="2400" dirty="0" smtClean="0"/>
              <a:t>   (i.e. increased confidence).</a:t>
            </a:r>
          </a:p>
          <a:p>
            <a:pPr lvl="1">
              <a:defRPr/>
            </a:pPr>
            <a:r>
              <a:rPr lang="en-GB" sz="2400" i="1" dirty="0" smtClean="0"/>
              <a:t>Impact: </a:t>
            </a:r>
            <a:r>
              <a:rPr lang="en-GB" sz="2400" dirty="0" smtClean="0"/>
              <a:t>Wider benefit to society (i.e. reduced social security payments).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sz="1200" dirty="0"/>
          </a:p>
          <a:p>
            <a:pPr>
              <a:defRPr/>
            </a:pPr>
            <a:r>
              <a:rPr lang="en-GB" sz="2400" dirty="0" smtClean="0"/>
              <a:t>We combined this approach with an examination of the triple bottom-line to create the ‘Social Impact Matrix’.</a:t>
            </a:r>
            <a:endParaRPr lang="en-GB" sz="2400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877272"/>
            <a:ext cx="3024336" cy="86409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9198274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395288" y="22225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Examples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72816"/>
            <a:ext cx="8229600" cy="4320480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For example, in a labour market integration social enterprise one of the </a:t>
            </a:r>
            <a:r>
              <a:rPr lang="en-GB" sz="2400" i="1" dirty="0" smtClean="0"/>
              <a:t>economic</a:t>
            </a:r>
            <a:r>
              <a:rPr lang="en-GB" sz="2400" dirty="0" smtClean="0"/>
              <a:t> benefits would be employment. This would have:</a:t>
            </a:r>
          </a:p>
          <a:p>
            <a:pPr lvl="1">
              <a:defRPr/>
            </a:pPr>
            <a:r>
              <a:rPr lang="en-GB" sz="2400" b="1" dirty="0" smtClean="0"/>
              <a:t>Output: </a:t>
            </a:r>
            <a:r>
              <a:rPr lang="en-GB" sz="2400" dirty="0" smtClean="0"/>
              <a:t>No. of jobs created.</a:t>
            </a:r>
          </a:p>
          <a:p>
            <a:pPr lvl="1">
              <a:defRPr/>
            </a:pPr>
            <a:r>
              <a:rPr lang="en-GB" sz="2400" b="1" dirty="0" smtClean="0"/>
              <a:t>Outcome:</a:t>
            </a:r>
            <a:r>
              <a:rPr lang="en-GB" sz="2400" i="1" dirty="0" smtClean="0"/>
              <a:t> </a:t>
            </a:r>
            <a:r>
              <a:rPr lang="en-GB" sz="2400" dirty="0" smtClean="0"/>
              <a:t>Psychological benefits of 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GB" sz="2400" dirty="0"/>
              <a:t> </a:t>
            </a:r>
            <a:r>
              <a:rPr lang="en-GB" sz="2400" dirty="0" smtClean="0"/>
              <a:t>  employment (i.e. increased confidence).</a:t>
            </a:r>
          </a:p>
          <a:p>
            <a:pPr lvl="1">
              <a:defRPr/>
            </a:pPr>
            <a:r>
              <a:rPr lang="en-GB" sz="2400" b="1" dirty="0" smtClean="0"/>
              <a:t>Impact:</a:t>
            </a:r>
            <a:r>
              <a:rPr lang="en-GB" sz="2400" dirty="0" smtClean="0"/>
              <a:t> Reduced job-seekers allowance 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GB" sz="2400" dirty="0"/>
              <a:t> </a:t>
            </a:r>
            <a:r>
              <a:rPr lang="en-GB" sz="2400" dirty="0" smtClean="0"/>
              <a:t>  payments.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8129258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762000"/>
          </a:xfrm>
        </p:spPr>
        <p:txBody>
          <a:bodyPr/>
          <a:lstStyle/>
          <a:p>
            <a:pPr algn="l"/>
            <a:r>
              <a:rPr lang="en-GB" altLang="en-US" b="1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64234"/>
            <a:ext cx="8229600" cy="4967758"/>
          </a:xfrm>
        </p:spPr>
        <p:txBody>
          <a:bodyPr/>
          <a:lstStyle/>
          <a:p>
            <a:pPr>
              <a:defRPr/>
            </a:pPr>
            <a:r>
              <a:rPr lang="en-GB" sz="2000" dirty="0"/>
              <a:t>There is no perfect measure of SI measurement.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1200" dirty="0"/>
          </a:p>
          <a:p>
            <a:pPr>
              <a:defRPr/>
            </a:pPr>
            <a:r>
              <a:rPr lang="en-GB" sz="2000" dirty="0"/>
              <a:t>Organisations need to find the approach that works best for them and aligns with their strategic aims</a:t>
            </a:r>
            <a:r>
              <a:rPr lang="en-GB" sz="2000" dirty="0" smtClean="0"/>
              <a:t>.</a:t>
            </a:r>
            <a:endParaRPr lang="en-GB" sz="1200" dirty="0" smtClean="0"/>
          </a:p>
          <a:p>
            <a:pPr>
              <a:defRPr/>
            </a:pPr>
            <a:r>
              <a:rPr lang="en-GB" sz="2000" dirty="0" smtClean="0"/>
              <a:t>The key messages are to:</a:t>
            </a:r>
          </a:p>
          <a:p>
            <a:pPr lvl="1">
              <a:defRPr/>
            </a:pPr>
            <a:r>
              <a:rPr lang="en-GB" sz="1800" dirty="0" smtClean="0"/>
              <a:t>Understand your theory of change.</a:t>
            </a:r>
          </a:p>
          <a:p>
            <a:pPr lvl="1">
              <a:defRPr/>
            </a:pPr>
            <a:r>
              <a:rPr lang="en-GB" sz="1800" dirty="0" smtClean="0"/>
              <a:t>When measuring SI understand the:</a:t>
            </a:r>
          </a:p>
          <a:p>
            <a:pPr lvl="2">
              <a:defRPr/>
            </a:pPr>
            <a:r>
              <a:rPr lang="en-GB" sz="1800" dirty="0" smtClean="0"/>
              <a:t>Why?</a:t>
            </a:r>
          </a:p>
          <a:p>
            <a:pPr lvl="2">
              <a:defRPr/>
            </a:pPr>
            <a:r>
              <a:rPr lang="en-GB" sz="1800" dirty="0" smtClean="0"/>
              <a:t>How?</a:t>
            </a:r>
          </a:p>
          <a:p>
            <a:pPr lvl="2">
              <a:defRPr/>
            </a:pPr>
            <a:r>
              <a:rPr lang="en-GB" sz="1800" dirty="0" smtClean="0"/>
              <a:t>Who for?</a:t>
            </a:r>
            <a:endParaRPr lang="en-GB" sz="1200" dirty="0"/>
          </a:p>
          <a:p>
            <a:pPr>
              <a:defRPr/>
            </a:pPr>
            <a:r>
              <a:rPr lang="en-GB" sz="2000" dirty="0" smtClean="0"/>
              <a:t>Ensure that your approach is culturally relevant to the region that you are working in.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635915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Day 2 ACTIVITY </a:t>
            </a:r>
            <a:endParaRPr lang="en-GB" altLang="en-US" sz="3200" b="1" dirty="0" smtClean="0">
              <a:ea typeface="Calibri" panose="020F0502020204030204" pitchFamily="34" charset="0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39465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400" dirty="0" smtClean="0"/>
              <a:t>Building </a:t>
            </a:r>
            <a:r>
              <a:rPr lang="en-GB" sz="2400" dirty="0"/>
              <a:t>on </a:t>
            </a:r>
            <a:r>
              <a:rPr lang="en-GB" sz="2400" dirty="0" smtClean="0"/>
              <a:t>your </a:t>
            </a:r>
            <a:r>
              <a:rPr lang="en-GB" sz="2400" dirty="0"/>
              <a:t>SI </a:t>
            </a:r>
            <a:r>
              <a:rPr lang="en-GB" sz="2400" dirty="0" smtClean="0"/>
              <a:t>idea </a:t>
            </a:r>
            <a:r>
              <a:rPr lang="en-GB" sz="2400" dirty="0"/>
              <a:t>developed in Day 1, </a:t>
            </a:r>
            <a:r>
              <a:rPr lang="en-GB" sz="2400" dirty="0" smtClean="0"/>
              <a:t>refine this in </a:t>
            </a:r>
            <a:r>
              <a:rPr lang="en-GB" sz="2400" dirty="0"/>
              <a:t>relation to the day’s </a:t>
            </a:r>
            <a:r>
              <a:rPr lang="en-GB" sz="2400" dirty="0" smtClean="0"/>
              <a:t>topics:</a:t>
            </a:r>
          </a:p>
          <a:p>
            <a:pPr lvl="1">
              <a:spcBef>
                <a:spcPct val="0"/>
              </a:spcBef>
            </a:pPr>
            <a:r>
              <a:rPr lang="en-GB" sz="2400" dirty="0" smtClean="0"/>
              <a:t>What </a:t>
            </a:r>
            <a:r>
              <a:rPr lang="en-GB" sz="2400" dirty="0"/>
              <a:t>would be the role of leadership in </a:t>
            </a:r>
            <a:r>
              <a:rPr lang="en-GB" sz="2400" dirty="0" smtClean="0"/>
              <a:t>your </a:t>
            </a:r>
            <a:r>
              <a:rPr lang="en-GB" sz="2400" dirty="0"/>
              <a:t>SI? </a:t>
            </a:r>
            <a:endParaRPr lang="en-GB" sz="2400" dirty="0" smtClean="0"/>
          </a:p>
          <a:p>
            <a:pPr lvl="1">
              <a:spcBef>
                <a:spcPct val="0"/>
              </a:spcBef>
            </a:pPr>
            <a:r>
              <a:rPr lang="en-GB" sz="2400" dirty="0" smtClean="0"/>
              <a:t>How </a:t>
            </a:r>
            <a:r>
              <a:rPr lang="en-GB" sz="2400" dirty="0"/>
              <a:t>could partners be engaged to further this? </a:t>
            </a:r>
            <a:endParaRPr lang="en-GB" sz="2400" dirty="0" smtClean="0"/>
          </a:p>
          <a:p>
            <a:pPr lvl="1">
              <a:spcBef>
                <a:spcPct val="0"/>
              </a:spcBef>
            </a:pPr>
            <a:r>
              <a:rPr lang="en-GB" sz="2400" dirty="0" smtClean="0"/>
              <a:t>What </a:t>
            </a:r>
            <a:r>
              <a:rPr lang="en-GB" sz="2400" dirty="0"/>
              <a:t>policy mechanisms exist to support </a:t>
            </a:r>
            <a:r>
              <a:rPr lang="en-GB" sz="2400" dirty="0" smtClean="0"/>
              <a:t>it?</a:t>
            </a:r>
          </a:p>
          <a:p>
            <a:pPr lvl="1">
              <a:spcBef>
                <a:spcPct val="0"/>
              </a:spcBef>
            </a:pPr>
            <a:r>
              <a:rPr lang="en-GB" sz="2400" dirty="0" smtClean="0"/>
              <a:t>How </a:t>
            </a:r>
            <a:r>
              <a:rPr lang="en-GB" sz="2400" dirty="0"/>
              <a:t>would </a:t>
            </a:r>
            <a:r>
              <a:rPr lang="en-GB" sz="2400" dirty="0" smtClean="0"/>
              <a:t>you measure </a:t>
            </a:r>
            <a:r>
              <a:rPr lang="en-GB" sz="2400" dirty="0"/>
              <a:t>the social impact of </a:t>
            </a:r>
            <a:r>
              <a:rPr lang="en-GB" sz="2400" dirty="0" smtClean="0"/>
              <a:t>the </a:t>
            </a:r>
            <a:r>
              <a:rPr lang="en-GB" sz="2400" dirty="0"/>
              <a:t>SI?</a:t>
            </a:r>
            <a:endParaRPr lang="en-GB" altLang="en-US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64471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 smtClean="0"/>
              <a:t>Leadership Skills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sz="2400" dirty="0" smtClean="0"/>
              <a:t>Effective leaders in social innovation will be:</a:t>
            </a:r>
          </a:p>
          <a:p>
            <a:pPr lvl="1"/>
            <a:r>
              <a:rPr lang="en-GB" sz="2400" dirty="0" smtClean="0"/>
              <a:t>Compassionate</a:t>
            </a:r>
          </a:p>
          <a:p>
            <a:pPr lvl="1"/>
            <a:r>
              <a:rPr lang="en-GB" sz="2400" dirty="0" smtClean="0"/>
              <a:t>Socially connected</a:t>
            </a:r>
          </a:p>
          <a:p>
            <a:pPr lvl="1"/>
            <a:r>
              <a:rPr lang="en-GB" sz="2400" dirty="0" smtClean="0"/>
              <a:t>Persuasive</a:t>
            </a:r>
          </a:p>
          <a:p>
            <a:pPr lvl="1"/>
            <a:r>
              <a:rPr lang="en-GB" sz="2400" dirty="0" smtClean="0"/>
              <a:t>Rational risk-takers</a:t>
            </a:r>
          </a:p>
          <a:p>
            <a:pPr lvl="1"/>
            <a:r>
              <a:rPr lang="en-GB" sz="2400" dirty="0" smtClean="0"/>
              <a:t>Empathetic</a:t>
            </a:r>
          </a:p>
          <a:p>
            <a:pPr lvl="1"/>
            <a:r>
              <a:rPr lang="en-GB" sz="2400" dirty="0" smtClean="0"/>
              <a:t>Creative</a:t>
            </a:r>
          </a:p>
          <a:p>
            <a:pPr marL="457200" lvl="1" indent="0" algn="just">
              <a:buNone/>
            </a:pPr>
            <a:r>
              <a:rPr lang="en-GB" sz="1600" dirty="0" smtClean="0"/>
              <a:t>			       (Leadbeater</a:t>
            </a:r>
            <a:r>
              <a:rPr lang="en-GB" sz="1600" dirty="0"/>
              <a:t>, 1997; Spinoza et al., 1997; Kopec, 2014</a:t>
            </a:r>
            <a:r>
              <a:rPr lang="en-GB" sz="1600" dirty="0" smtClean="0"/>
              <a:t>)</a:t>
            </a:r>
          </a:p>
          <a:p>
            <a:pPr marL="457200" lvl="1" indent="0" algn="just">
              <a:buNone/>
            </a:pPr>
            <a:endParaRPr lang="en-GB" sz="1600" dirty="0"/>
          </a:p>
          <a:p>
            <a:pPr algn="just"/>
            <a:r>
              <a:rPr lang="en-GB" sz="2400" dirty="0" smtClean="0"/>
              <a:t>Crucially, they are also prepared to empower others.</a:t>
            </a:r>
            <a:endParaRPr lang="en-GB" sz="2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32147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 smtClean="0"/>
              <a:t>Transformational Leaders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sz="2400" dirty="0" smtClean="0"/>
              <a:t>SI leaders can also be considered as transformational leaders.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2400" dirty="0" smtClean="0"/>
              <a:t>Transformational leaders </a:t>
            </a:r>
            <a:r>
              <a:rPr lang="en-GB" sz="2400" dirty="0"/>
              <a:t>engage followers by appealing to their higher </a:t>
            </a:r>
            <a:r>
              <a:rPr lang="en-GB" sz="2400" dirty="0" smtClean="0"/>
              <a:t>needs, </a:t>
            </a:r>
            <a:r>
              <a:rPr lang="en-GB" sz="2400" dirty="0"/>
              <a:t>so that </a:t>
            </a:r>
            <a:r>
              <a:rPr lang="en-GB" sz="2400" dirty="0" smtClean="0"/>
              <a:t>followers </a:t>
            </a:r>
            <a:r>
              <a:rPr lang="en-GB" sz="2400" dirty="0"/>
              <a:t>become leaders </a:t>
            </a:r>
            <a:r>
              <a:rPr lang="en-GB" sz="2400" dirty="0" smtClean="0"/>
              <a:t>themselves </a:t>
            </a:r>
            <a:r>
              <a:rPr lang="en-GB" sz="1600" dirty="0"/>
              <a:t>(Burns, 1978</a:t>
            </a:r>
            <a:r>
              <a:rPr lang="en-GB" sz="1600" dirty="0" smtClean="0"/>
              <a:t>).</a:t>
            </a: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r>
              <a:rPr lang="en-GB" sz="2400" dirty="0" smtClean="0"/>
              <a:t>This is a key form of empowerment that can facilitate bottom-up social innovation.</a:t>
            </a:r>
          </a:p>
          <a:p>
            <a:pPr lvl="1"/>
            <a:r>
              <a:rPr lang="en-GB" sz="2000" dirty="0" smtClean="0"/>
              <a:t>Move away from the ideas of ‘heroic’ social entrepreneurs </a:t>
            </a:r>
            <a:r>
              <a:rPr lang="en-GB" sz="1600" dirty="0" smtClean="0"/>
              <a:t>(Seddon et al., 2014).</a:t>
            </a:r>
            <a:endParaRPr lang="en-GB" sz="16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2873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 smtClean="0"/>
              <a:t>Transformational Leaders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sz="2400" dirty="0" smtClean="0"/>
              <a:t>4 </a:t>
            </a:r>
            <a:r>
              <a:rPr lang="en-GB" sz="2400" dirty="0"/>
              <a:t>key dimensions of transformational leadership: </a:t>
            </a:r>
            <a:endParaRPr lang="en-GB" sz="2400" dirty="0" smtClean="0"/>
          </a:p>
          <a:p>
            <a:pPr lvl="1"/>
            <a:r>
              <a:rPr lang="en-GB" sz="2000" b="1" dirty="0" smtClean="0"/>
              <a:t>idealised influence: </a:t>
            </a:r>
            <a:r>
              <a:rPr lang="en-GB" sz="2000" dirty="0" smtClean="0"/>
              <a:t>strategic vision of the leader &amp; ability to gain trust.</a:t>
            </a:r>
          </a:p>
          <a:p>
            <a:pPr lvl="1"/>
            <a:r>
              <a:rPr lang="en-GB" sz="2000" b="1" dirty="0" smtClean="0"/>
              <a:t>inspirational motivation: </a:t>
            </a:r>
            <a:r>
              <a:rPr lang="en-GB" sz="2000" dirty="0" smtClean="0"/>
              <a:t>effective communication with staff, beneficiaries and external stakeholders.</a:t>
            </a:r>
          </a:p>
          <a:p>
            <a:pPr lvl="1"/>
            <a:r>
              <a:rPr lang="en-GB" sz="2000" b="1" dirty="0" smtClean="0"/>
              <a:t>intellectual stimulation: </a:t>
            </a:r>
            <a:r>
              <a:rPr lang="en-GB" sz="2000" dirty="0" smtClean="0"/>
              <a:t>cognitive/strategic decision-making in developing ideas and driving change.</a:t>
            </a:r>
          </a:p>
          <a:p>
            <a:pPr lvl="1"/>
            <a:r>
              <a:rPr lang="en-GB" sz="2000" b="1" dirty="0" smtClean="0"/>
              <a:t>individualised consideration: </a:t>
            </a:r>
            <a:r>
              <a:rPr lang="en-GB" sz="2000" dirty="0"/>
              <a:t>empathy with staff, beneficiaries and external stakeholders.</a:t>
            </a:r>
            <a:endParaRPr lang="en-GB" sz="2000" dirty="0" smtClean="0"/>
          </a:p>
          <a:p>
            <a:pPr marL="457200" lvl="1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		          </a:t>
            </a:r>
            <a:r>
              <a:rPr lang="en-GB" sz="1600" dirty="0" smtClean="0"/>
              <a:t>(</a:t>
            </a:r>
            <a:r>
              <a:rPr lang="en-GB" sz="1600" dirty="0"/>
              <a:t>Bass and </a:t>
            </a:r>
            <a:r>
              <a:rPr lang="en-GB" sz="1600" dirty="0" err="1"/>
              <a:t>Riggio</a:t>
            </a:r>
            <a:r>
              <a:rPr lang="en-GB" sz="1600" dirty="0"/>
              <a:t>, 2006</a:t>
            </a:r>
            <a:r>
              <a:rPr lang="en-GB" sz="1600" dirty="0" smtClean="0"/>
              <a:t>).</a:t>
            </a:r>
          </a:p>
          <a:p>
            <a:pPr marL="457200" lvl="1" indent="0">
              <a:buNone/>
            </a:pPr>
            <a:endParaRPr lang="en-GB" sz="1600" dirty="0"/>
          </a:p>
          <a:p>
            <a:r>
              <a:rPr lang="en-GB" sz="2400" dirty="0" smtClean="0"/>
              <a:t>These are key skillsets in facilitating social innovation.</a:t>
            </a:r>
            <a:endParaRPr lang="en-GB" sz="2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9630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 smtClean="0"/>
              <a:t>Facilitating Social Innovation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sz="2400" dirty="0" smtClean="0"/>
              <a:t>Leaders who facilitate social innovation do so by:</a:t>
            </a:r>
          </a:p>
          <a:p>
            <a:pPr lvl="1"/>
            <a:r>
              <a:rPr lang="en-GB" sz="2400" dirty="0" smtClean="0"/>
              <a:t>Acting as strategic thinkers to drive top-down social innovation </a:t>
            </a:r>
            <a:r>
              <a:rPr lang="en-GB" sz="1600" dirty="0" smtClean="0"/>
              <a:t>(Vidal</a:t>
            </a:r>
            <a:r>
              <a:rPr lang="en-GB" sz="1600" dirty="0"/>
              <a:t>, </a:t>
            </a:r>
            <a:r>
              <a:rPr lang="en-GB" sz="1600" dirty="0" smtClean="0"/>
              <a:t>2005; </a:t>
            </a:r>
            <a:r>
              <a:rPr lang="en-GB" sz="1600" dirty="0" err="1" smtClean="0"/>
              <a:t>Tichy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dirty="0" err="1"/>
              <a:t>Devanna</a:t>
            </a:r>
            <a:r>
              <a:rPr lang="en-GB" sz="1600" dirty="0"/>
              <a:t>, 1986). </a:t>
            </a:r>
            <a:endParaRPr lang="en-GB" sz="1600" dirty="0" smtClean="0"/>
          </a:p>
          <a:p>
            <a:pPr lvl="1"/>
            <a:r>
              <a:rPr lang="en-GB" sz="2400" dirty="0" smtClean="0"/>
              <a:t>Motivating </a:t>
            </a:r>
            <a:r>
              <a:rPr lang="en-GB" sz="2400" dirty="0"/>
              <a:t>individuals </a:t>
            </a:r>
            <a:r>
              <a:rPr lang="en-GB" sz="2400" dirty="0" smtClean="0"/>
              <a:t>to:</a:t>
            </a:r>
          </a:p>
          <a:p>
            <a:pPr lvl="2"/>
            <a:r>
              <a:rPr lang="en-GB" sz="2000" dirty="0" smtClean="0"/>
              <a:t>Gain </a:t>
            </a:r>
            <a:r>
              <a:rPr lang="en-GB" sz="2000" dirty="0"/>
              <a:t>their commitment to the </a:t>
            </a:r>
            <a:r>
              <a:rPr lang="en-GB" sz="2000" dirty="0" smtClean="0"/>
              <a:t>organisation </a:t>
            </a:r>
            <a:r>
              <a:rPr lang="en-GB" sz="1600" dirty="0"/>
              <a:t>(Lowe et al., </a:t>
            </a:r>
            <a:r>
              <a:rPr lang="en-GB" sz="1600" dirty="0" smtClean="0"/>
              <a:t>1996).</a:t>
            </a:r>
          </a:p>
          <a:p>
            <a:pPr lvl="2"/>
            <a:r>
              <a:rPr lang="en-GB" sz="2000" dirty="0" smtClean="0"/>
              <a:t>View </a:t>
            </a:r>
            <a:r>
              <a:rPr lang="en-GB" sz="2000" dirty="0"/>
              <a:t>their work as having a higher meaning </a:t>
            </a:r>
            <a:r>
              <a:rPr lang="en-GB" sz="1600" dirty="0" smtClean="0"/>
              <a:t>(Bono </a:t>
            </a:r>
            <a:r>
              <a:rPr lang="en-GB" sz="1600" dirty="0"/>
              <a:t>and Judge, 2003</a:t>
            </a:r>
            <a:r>
              <a:rPr lang="en-GB" sz="1600" dirty="0" smtClean="0"/>
              <a:t>).</a:t>
            </a:r>
          </a:p>
          <a:p>
            <a:pPr lvl="2"/>
            <a:r>
              <a:rPr lang="en-GB" sz="2000" dirty="0" smtClean="0"/>
              <a:t>To </a:t>
            </a:r>
            <a:r>
              <a:rPr lang="en-GB" sz="2000" dirty="0"/>
              <a:t>gain their emotional buy-in to the mission </a:t>
            </a:r>
            <a:r>
              <a:rPr lang="en-GB" sz="1600" dirty="0"/>
              <a:t>(Ilies et al., 2006</a:t>
            </a:r>
            <a:r>
              <a:rPr lang="en-GB" sz="1600" dirty="0" smtClean="0"/>
              <a:t>).</a:t>
            </a:r>
          </a:p>
          <a:p>
            <a:pPr lvl="1"/>
            <a:r>
              <a:rPr lang="en-GB" sz="2400" dirty="0" smtClean="0"/>
              <a:t>In empowering others, the leader creates an environment conducive to bottom-up social innovation.</a:t>
            </a:r>
          </a:p>
          <a:p>
            <a:pPr lvl="1"/>
            <a:endParaRPr lang="en-GB" sz="2400" dirty="0"/>
          </a:p>
          <a:p>
            <a:r>
              <a:rPr lang="en-GB" sz="2400" dirty="0" smtClean="0"/>
              <a:t>This is essential when operating dual missions.</a:t>
            </a:r>
            <a:endParaRPr lang="en-GB" sz="2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31780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 smtClean="0"/>
              <a:t>Managing SI Processes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sz="2400" dirty="0" smtClean="0"/>
              <a:t>The management of social innovation is complex:</a:t>
            </a:r>
          </a:p>
          <a:p>
            <a:pPr lvl="1"/>
            <a:r>
              <a:rPr lang="en-GB" sz="2000" dirty="0" smtClean="0"/>
              <a:t>Involves competing organisational missions.</a:t>
            </a:r>
          </a:p>
          <a:p>
            <a:pPr lvl="1"/>
            <a:r>
              <a:rPr lang="en-GB" sz="2000" dirty="0" smtClean="0"/>
              <a:t>Motivating staff without just extrinsic reward.</a:t>
            </a:r>
          </a:p>
          <a:p>
            <a:pPr lvl="1"/>
            <a:r>
              <a:rPr lang="en-GB" sz="2000" dirty="0" smtClean="0"/>
              <a:t>Strategic thinking </a:t>
            </a:r>
            <a:r>
              <a:rPr lang="en-GB" sz="2000" i="1" dirty="0" smtClean="0"/>
              <a:t>and</a:t>
            </a:r>
            <a:r>
              <a:rPr lang="en-GB" sz="2000" dirty="0" smtClean="0"/>
              <a:t> tactical management.</a:t>
            </a:r>
          </a:p>
          <a:p>
            <a:pPr lvl="1"/>
            <a:r>
              <a:rPr lang="en-GB" sz="2000" dirty="0" smtClean="0"/>
              <a:t>Engagement of diverse stakeholder groups.</a:t>
            </a:r>
          </a:p>
          <a:p>
            <a:pPr lvl="1"/>
            <a:r>
              <a:rPr lang="en-GB" sz="2000" dirty="0" smtClean="0"/>
              <a:t>Ability to empower others and relinquish control.</a:t>
            </a:r>
          </a:p>
          <a:p>
            <a:pPr lvl="1"/>
            <a:endParaRPr lang="en-GB" sz="2000" dirty="0"/>
          </a:p>
          <a:p>
            <a:r>
              <a:rPr lang="en-GB" sz="2400" dirty="0" smtClean="0"/>
              <a:t>It is more than just transactional process management:</a:t>
            </a:r>
          </a:p>
          <a:p>
            <a:pPr lvl="1"/>
            <a:r>
              <a:rPr lang="en-GB" sz="2000" dirty="0" smtClean="0"/>
              <a:t>It is about being a charismatic and transformational leader (Weber, 1947; Burns, 1978).</a:t>
            </a:r>
          </a:p>
          <a:p>
            <a:pPr lvl="1"/>
            <a:r>
              <a:rPr lang="en-GB" sz="2000" dirty="0" smtClean="0"/>
              <a:t>Challenging orthodox structures and processes.</a:t>
            </a:r>
          </a:p>
          <a:p>
            <a:pPr lvl="1"/>
            <a:r>
              <a:rPr lang="en-GB" sz="2000" dirty="0" smtClean="0"/>
              <a:t>Being a Changemaker!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8040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 smtClean="0"/>
              <a:t>Enabling Social Innovation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sz="2400" dirty="0" smtClean="0"/>
              <a:t>In order to enable SI, we need to create ecosystems that are conducive to supporting it through: finance, policy, intellectual capital, networks, and power.</a:t>
            </a:r>
          </a:p>
          <a:p>
            <a:endParaRPr lang="en-GB" sz="2400" dirty="0"/>
          </a:p>
          <a:p>
            <a:r>
              <a:rPr lang="en-GB" sz="2400" dirty="0" smtClean="0"/>
              <a:t>Universities are perfectly placed to foster SI as we can provide support to nascent social innovators in:</a:t>
            </a:r>
          </a:p>
          <a:p>
            <a:pPr lvl="1"/>
            <a:r>
              <a:rPr lang="en-GB" sz="2000" dirty="0" smtClean="0"/>
              <a:t>Developing strategic visions.</a:t>
            </a:r>
          </a:p>
          <a:p>
            <a:pPr lvl="1"/>
            <a:r>
              <a:rPr lang="en-GB" sz="2000" dirty="0" smtClean="0"/>
              <a:t>Management of SI processes.</a:t>
            </a:r>
          </a:p>
          <a:p>
            <a:pPr lvl="1"/>
            <a:r>
              <a:rPr lang="en-GB" sz="2000" dirty="0" smtClean="0"/>
              <a:t>Intellectual stimulation and creative thinking.</a:t>
            </a:r>
          </a:p>
          <a:p>
            <a:pPr lvl="1"/>
            <a:r>
              <a:rPr lang="en-GB" sz="2000" dirty="0" smtClean="0"/>
              <a:t>Networking and partnerships.</a:t>
            </a:r>
          </a:p>
          <a:p>
            <a:pPr lvl="1"/>
            <a:r>
              <a:rPr lang="en-GB" sz="2000" dirty="0" smtClean="0"/>
              <a:t>Access to resources.</a:t>
            </a:r>
          </a:p>
          <a:p>
            <a:pPr lvl="1"/>
            <a:r>
              <a:rPr lang="en-GB" sz="2000" dirty="0" smtClean="0"/>
              <a:t>Overcoming power imbalances.</a:t>
            </a:r>
            <a:endParaRPr lang="en-GB" sz="20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81826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2229</Words>
  <Application>Microsoft Office PowerPoint</Application>
  <PresentationFormat>Pokaz na ekranie (4:3)</PresentationFormat>
  <Paragraphs>286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7" baseType="lpstr">
      <vt:lpstr>MS PGothic</vt:lpstr>
      <vt:lpstr>MS PGothic</vt:lpstr>
      <vt:lpstr>Arial</vt:lpstr>
      <vt:lpstr>Calibri</vt:lpstr>
      <vt:lpstr>Courier New</vt:lpstr>
      <vt:lpstr>Geneva</vt:lpstr>
      <vt:lpstr>Times New Roman</vt:lpstr>
      <vt:lpstr>Wingdings</vt:lpstr>
      <vt:lpstr>Office Theme</vt:lpstr>
      <vt:lpstr> Leading Social Innovation</vt:lpstr>
      <vt:lpstr>Overview</vt:lpstr>
      <vt:lpstr>Defining Leadership</vt:lpstr>
      <vt:lpstr>Leadership Skills</vt:lpstr>
      <vt:lpstr>Transformational Leaders</vt:lpstr>
      <vt:lpstr>Transformational Leaders</vt:lpstr>
      <vt:lpstr>Facilitating Social Innovation</vt:lpstr>
      <vt:lpstr>Managing SI Processes</vt:lpstr>
      <vt:lpstr>Enabling Social Innovation</vt:lpstr>
      <vt:lpstr>Summary</vt:lpstr>
      <vt:lpstr>Prezentacja programu PowerPoint</vt:lpstr>
      <vt:lpstr> Partnerships &amp; Collaboration</vt:lpstr>
      <vt:lpstr>Overview</vt:lpstr>
      <vt:lpstr>The Role of Networks</vt:lpstr>
      <vt:lpstr>Power &amp; Networks</vt:lpstr>
      <vt:lpstr>Prezentacja programu PowerPoint</vt:lpstr>
      <vt:lpstr>Partnerships &amp; Collaborations</vt:lpstr>
      <vt:lpstr>Partnerships &amp; Collaborations</vt:lpstr>
      <vt:lpstr>Benefits of Partnerships</vt:lpstr>
      <vt:lpstr>Partnership Disadvantages</vt:lpstr>
      <vt:lpstr>Co-design &amp; Co-delivery</vt:lpstr>
      <vt:lpstr>Co-design &amp; Co-delivery</vt:lpstr>
      <vt:lpstr>Summary</vt:lpstr>
      <vt:lpstr>Prezentacja programu PowerPoint</vt:lpstr>
      <vt:lpstr> Policy &amp; Impact of Social Innovation</vt:lpstr>
      <vt:lpstr>Overview</vt:lpstr>
      <vt:lpstr>Defining Social Impact  Measurement</vt:lpstr>
      <vt:lpstr>So Why Measure Social  Impact?</vt:lpstr>
      <vt:lpstr>GECES Sub-committee on Social Impact Measurement</vt:lpstr>
      <vt:lpstr>GECES 5 Stages of SIM</vt:lpstr>
      <vt:lpstr>GECES</vt:lpstr>
      <vt:lpstr>Choosing an approach?</vt:lpstr>
      <vt:lpstr>Which Social Impact  Method or Tool?</vt:lpstr>
      <vt:lpstr>Measuring Social Impact</vt:lpstr>
      <vt:lpstr>Examples in Practice</vt:lpstr>
      <vt:lpstr>Summary</vt:lpstr>
      <vt:lpstr>Day 2 ACTIVITY </vt:lpstr>
      <vt:lpstr>Prezentacja programu PowerPoint</vt:lpstr>
    </vt:vector>
  </TitlesOfParts>
  <Company>University of Northampton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Dignam Elisha</dc:creator>
  <cp:lastModifiedBy>Małgorzata Sobańska</cp:lastModifiedBy>
  <cp:revision>213</cp:revision>
  <dcterms:created xsi:type="dcterms:W3CDTF">2013-11-07T15:12:45Z</dcterms:created>
  <dcterms:modified xsi:type="dcterms:W3CDTF">2018-06-12T07:12:27Z</dcterms:modified>
</cp:coreProperties>
</file>