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77" r:id="rId2"/>
    <p:sldId id="387" r:id="rId3"/>
    <p:sldId id="389" r:id="rId4"/>
    <p:sldId id="403" r:id="rId5"/>
    <p:sldId id="419" r:id="rId6"/>
    <p:sldId id="390" r:id="rId7"/>
    <p:sldId id="391" r:id="rId8"/>
    <p:sldId id="392" r:id="rId9"/>
    <p:sldId id="418" r:id="rId10"/>
    <p:sldId id="404" r:id="rId11"/>
    <p:sldId id="393" r:id="rId12"/>
    <p:sldId id="414" r:id="rId13"/>
    <p:sldId id="417" r:id="rId14"/>
    <p:sldId id="394" r:id="rId15"/>
    <p:sldId id="405" r:id="rId16"/>
    <p:sldId id="396" r:id="rId17"/>
    <p:sldId id="344" r:id="rId18"/>
    <p:sldId id="411" r:id="rId19"/>
  </p:sldIdLst>
  <p:sldSz cx="9144000" cy="6858000" type="screen4x3"/>
  <p:notesSz cx="6810375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6" autoAdjust="0"/>
    <p:restoredTop sz="94646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CD8055-9924-4833-BE99-FEE8CF795004}" type="datetimeFigureOut">
              <a:rPr lang="en-US"/>
              <a:pPr>
                <a:defRPr/>
              </a:pPr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0B4BBF-82BA-48B5-AB5E-A4CD30008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97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EFB70E-C395-498F-9333-67596B27FD2D}" type="datetimeFigureOut">
              <a:rPr lang="en-US"/>
              <a:pPr>
                <a:defRPr/>
              </a:pPr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38773A-1BCD-4F9A-9CDD-7F01BF85B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428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 brainstorm possible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38773A-1BCD-4F9A-9CDD-7F01BF85B35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9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6BF5AF-D5A3-4190-800B-00423527BBA9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C47BA9-27D6-4D83-B06B-0437A3E50C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493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46403C-8430-49FA-ABEE-4CFA03EEB41D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56CA25E-6E84-4B5D-AA82-A0D2C81D67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75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190BE2-CF01-4D7C-8FFE-47B0D462460A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824B068-5BEF-4D62-818A-565B2F96D8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0682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 userDrawn="1"/>
        </p:nvSpPr>
        <p:spPr bwMode="auto">
          <a:xfrm>
            <a:off x="3132138" y="1938338"/>
            <a:ext cx="2878137" cy="2878137"/>
          </a:xfrm>
          <a:prstGeom prst="ellipse">
            <a:avLst/>
          </a:prstGeom>
          <a:solidFill>
            <a:srgbClr val="4DC19D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4DC19D"/>
              </a:solidFill>
              <a:ea typeface="Geneva"/>
              <a:cs typeface="Geneva"/>
            </a:endParaRPr>
          </a:p>
        </p:txBody>
      </p:sp>
      <p:pic>
        <p:nvPicPr>
          <p:cNvPr id="3" name="Picture 6" descr="we are northampt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4264025"/>
            <a:ext cx="31003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430588" y="2781300"/>
            <a:ext cx="2281237" cy="1076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Geneva"/>
              </a:rPr>
              <a:t>Thank you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Geneva"/>
              </a:rPr>
              <a:t>for listening</a:t>
            </a:r>
          </a:p>
        </p:txBody>
      </p:sp>
    </p:spTree>
    <p:extLst>
      <p:ext uri="{BB962C8B-B14F-4D97-AF65-F5344CB8AC3E}">
        <p14:creationId xmlns:p14="http://schemas.microsoft.com/office/powerpoint/2010/main" val="394096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E22B06-592A-47EA-8B84-51A1B655A435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9136CEB-1203-45AA-99E0-FD1B0A7B6E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998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4654F5-AE02-4859-B8D2-68C3E5D467E4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249C7FD-B668-4F4D-AD26-9656AEB290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01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A4FBCD-A024-4F90-84A6-712290F85C47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04E8178-C009-43CC-A77B-D3CEB13CDE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870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0F662D-8654-4F09-B1D6-CACC7C061BE9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367AA4C-C075-481C-9188-71038468DF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273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317281-7409-4A2E-B77E-74627F26BE48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43B5BD4-BDB5-4BBE-A17C-C10E42F5CF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624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06F575-C922-470C-B9BF-E138990E1860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2BC351-3C43-4ABD-ADDE-124EECC30C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186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C2981F-A761-422F-8952-DDC4118F417A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902A588-E836-4517-89E4-0B316D069B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39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C537518-9398-48D9-9FF1-310D7EE03D77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0AD7FDA-9E18-449E-BA73-C662DD4EE9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694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0213" y="4191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06375"/>
            <a:ext cx="22939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6597650"/>
            <a:ext cx="1981200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  <p:sldLayoutId id="214748425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hriive.org/video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ituteforsocialinnovationandimpact.co.uk/" TargetMode="External"/><Relationship Id="rId2" Type="http://schemas.openxmlformats.org/officeDocument/2006/relationships/hyperlink" Target="mailto:richard.hazenberg@northampton.ac.uk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twitter.com/talkinimpac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2663825"/>
          </a:xfrm>
        </p:spPr>
        <p:txBody>
          <a:bodyPr/>
          <a:lstStyle/>
          <a:p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>Finance &amp; Accounting for Social Innovation</a:t>
            </a:r>
            <a:endParaRPr lang="en-US" altLang="en-US" b="1" i="1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3497263"/>
            <a:ext cx="8229600" cy="24479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sz="800" dirty="0"/>
          </a:p>
          <a:p>
            <a:pPr algn="ctr" eaLnBrk="1" hangingPunct="1">
              <a:buFontTx/>
              <a:buNone/>
            </a:pPr>
            <a:r>
              <a:rPr lang="pl-PL" altLang="en-US" sz="1800" b="1" i="1" dirty="0"/>
              <a:t>Part </a:t>
            </a:r>
            <a:r>
              <a:rPr lang="en-GB" altLang="en-US" sz="1800" b="1" i="1" dirty="0"/>
              <a:t>3</a:t>
            </a:r>
            <a:endParaRPr lang="en-GB" altLang="en-US" sz="1800" dirty="0"/>
          </a:p>
          <a:p>
            <a:pPr algn="ctr" eaLnBrk="1" hangingPunct="1">
              <a:buFontTx/>
              <a:buNone/>
            </a:pPr>
            <a:endParaRPr lang="en-GB" altLang="en-US" sz="1800" dirty="0"/>
          </a:p>
          <a:p>
            <a:pPr algn="ctr" eaLnBrk="1" hangingPunct="1">
              <a:buFontTx/>
              <a:buNone/>
            </a:pPr>
            <a:r>
              <a:rPr lang="en-GB" altLang="en-US" sz="1800" dirty="0"/>
              <a:t>Dr Meanu Bajwa-Patel,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/>
              <a:t>Institute for Social Innovation &amp; Impact,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/>
              <a:t>University of Northampton.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65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Financial Records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340768"/>
            <a:ext cx="8640763" cy="4896544"/>
          </a:xfrm>
        </p:spPr>
        <p:txBody>
          <a:bodyPr/>
          <a:lstStyle/>
          <a:p>
            <a:r>
              <a:rPr lang="en-GB" altLang="en-US" sz="2400" dirty="0"/>
              <a:t>Sales records (i.e. invoices, till receipts etc.).</a:t>
            </a:r>
          </a:p>
          <a:p>
            <a:pPr>
              <a:buFontTx/>
              <a:buNone/>
            </a:pPr>
            <a:endParaRPr lang="en-GB" altLang="en-US" sz="2400" dirty="0"/>
          </a:p>
          <a:p>
            <a:r>
              <a:rPr lang="en-GB" altLang="en-US" sz="2400" dirty="0"/>
              <a:t>Purchase records – Invoice details, receipts (i.e. VAT).</a:t>
            </a:r>
          </a:p>
          <a:p>
            <a:pPr>
              <a:buFontTx/>
              <a:buNone/>
            </a:pPr>
            <a:endParaRPr lang="en-GB" altLang="en-US" sz="2400" dirty="0"/>
          </a:p>
          <a:p>
            <a:r>
              <a:rPr lang="en-GB" altLang="en-US" sz="2400" dirty="0"/>
              <a:t>Banking records – Statements, cheques, deposit books.</a:t>
            </a:r>
          </a:p>
          <a:p>
            <a:pPr>
              <a:buFontTx/>
              <a:buNone/>
            </a:pPr>
            <a:endParaRPr lang="en-GB" altLang="en-US" sz="2400" dirty="0"/>
          </a:p>
          <a:p>
            <a:r>
              <a:rPr lang="en-GB" altLang="en-US" sz="2400" dirty="0"/>
              <a:t>Any money taken out of the business (i.e. for investment purposes or to the owner/owners).</a:t>
            </a:r>
          </a:p>
          <a:p>
            <a:endParaRPr lang="en-GB" altLang="en-US" sz="2400" dirty="0"/>
          </a:p>
          <a:p>
            <a:r>
              <a:rPr lang="en-GB" altLang="en-US" sz="2400" dirty="0"/>
              <a:t>Assets and debts records.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47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Social Investment &amp; Blended</a:t>
            </a:r>
            <a:br>
              <a:rPr lang="en-GB" altLang="en-US" sz="3200" b="1" dirty="0"/>
            </a:br>
            <a:r>
              <a:rPr lang="en-GB" altLang="en-US" sz="3200" b="1" dirty="0"/>
              <a:t>Returns/Value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423590"/>
            <a:ext cx="8640763" cy="4680520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Social investment involves investment in social ventures (SVs) based upon a ‘blended value’ return model </a:t>
            </a:r>
            <a:r>
              <a:rPr lang="en-GB" sz="1600" dirty="0"/>
              <a:t>(Emerson, 2003).</a:t>
            </a:r>
          </a:p>
          <a:p>
            <a:pPr lvl="1">
              <a:defRPr/>
            </a:pPr>
            <a:r>
              <a:rPr lang="en-GB" sz="2000" dirty="0"/>
              <a:t>Investors therefore seeking a financial and social return.</a:t>
            </a:r>
          </a:p>
          <a:p>
            <a:pPr marL="0" indent="0">
              <a:buNone/>
              <a:defRPr/>
            </a:pPr>
            <a:endParaRPr lang="en-GB" sz="1600" dirty="0"/>
          </a:p>
          <a:p>
            <a:pPr>
              <a:defRPr/>
            </a:pPr>
            <a:r>
              <a:rPr lang="en-GB" sz="2400" dirty="0"/>
              <a:t>Existing research suggests that social ventures are characterised by:</a:t>
            </a:r>
          </a:p>
          <a:p>
            <a:pPr lvl="1">
              <a:defRPr/>
            </a:pPr>
            <a:r>
              <a:rPr lang="en-GB" sz="2000" dirty="0"/>
              <a:t>Lack of business skills </a:t>
            </a:r>
            <a:r>
              <a:rPr lang="en-GB" sz="1600" dirty="0"/>
              <a:t>(Bugg-Levine &amp; Emerson, 2011).</a:t>
            </a:r>
          </a:p>
          <a:p>
            <a:pPr lvl="1">
              <a:defRPr/>
            </a:pPr>
            <a:r>
              <a:rPr lang="en-GB" sz="2000" dirty="0"/>
              <a:t>Poor governance structures </a:t>
            </a:r>
            <a:r>
              <a:rPr lang="en-GB" sz="1600" dirty="0"/>
              <a:t>(Hines, 2005; Hill, 2011).</a:t>
            </a:r>
          </a:p>
          <a:p>
            <a:pPr lvl="1">
              <a:defRPr/>
            </a:pPr>
            <a:r>
              <a:rPr lang="en-GB" sz="2000" dirty="0"/>
              <a:t>Business plans that lack detail </a:t>
            </a:r>
            <a:r>
              <a:rPr lang="en-GB" sz="1600" dirty="0"/>
              <a:t>(Howard, 2012).</a:t>
            </a:r>
          </a:p>
          <a:p>
            <a:pPr lvl="1">
              <a:defRPr/>
            </a:pPr>
            <a:r>
              <a:rPr lang="en-GB" sz="2000" dirty="0"/>
              <a:t>Lack of knowledge of social investment </a:t>
            </a:r>
            <a:r>
              <a:rPr lang="en-GB" sz="1600" dirty="0"/>
              <a:t>(Hazenberg et al., 2014).</a:t>
            </a:r>
          </a:p>
          <a:p>
            <a:pPr lvl="1">
              <a:defRPr/>
            </a:pPr>
            <a:r>
              <a:rPr lang="en-GB" sz="2000" dirty="0"/>
              <a:t>Risk-aversion </a:t>
            </a:r>
            <a:r>
              <a:rPr lang="en-GB" sz="1600" dirty="0"/>
              <a:t>(Hazenberg et al., 2014).</a:t>
            </a:r>
          </a:p>
          <a:p>
            <a:pPr marL="457200" lvl="1" indent="0">
              <a:buNone/>
              <a:defRPr/>
            </a:pPr>
            <a:endParaRPr lang="en-GB" sz="1800" dirty="0"/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19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Investment Readiness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404653"/>
            <a:ext cx="8640763" cy="4680520"/>
          </a:xfrm>
        </p:spPr>
        <p:txBody>
          <a:bodyPr/>
          <a:lstStyle/>
          <a:p>
            <a:pPr>
              <a:defRPr/>
            </a:pPr>
            <a:r>
              <a:rPr lang="en-GB" sz="2000" dirty="0"/>
              <a:t>This has been termed as a lack of </a:t>
            </a:r>
            <a:r>
              <a:rPr lang="en-GB" sz="2000" b="1" i="1" dirty="0"/>
              <a:t>investment readiness </a:t>
            </a:r>
            <a:r>
              <a:rPr lang="en-GB" sz="2000" b="1" dirty="0"/>
              <a:t>(IR)</a:t>
            </a:r>
            <a:r>
              <a:rPr lang="en-GB" sz="2000" dirty="0"/>
              <a:t>.</a:t>
            </a:r>
          </a:p>
          <a:p>
            <a:pPr lvl="1">
              <a:defRPr/>
            </a:pPr>
            <a:r>
              <a:rPr lang="en-GB" sz="1800" i="1" dirty="0"/>
              <a:t>‘…an investee being perceived to possess the attributes, which makes them an investible proposition by an appropriate investor for the finance they are seeking.’</a:t>
            </a:r>
            <a:r>
              <a:rPr lang="en-GB" sz="1800" dirty="0"/>
              <a:t> (</a:t>
            </a:r>
            <a:r>
              <a:rPr lang="en-GB" sz="1600" dirty="0"/>
              <a:t>Gregory et al., 2012:6). </a:t>
            </a:r>
          </a:p>
          <a:p>
            <a:endParaRPr lang="en-GB" sz="1600" dirty="0"/>
          </a:p>
          <a:p>
            <a:r>
              <a:rPr lang="en-GB" altLang="en-US" sz="2000" dirty="0"/>
              <a:t>VCSE </a:t>
            </a:r>
            <a:r>
              <a:rPr lang="en-GB" altLang="en-US" sz="2000" b="1" i="1" dirty="0"/>
              <a:t>sustainability</a:t>
            </a:r>
            <a:r>
              <a:rPr lang="en-GB" altLang="en-US" sz="2000" dirty="0"/>
              <a:t> is based upon </a:t>
            </a:r>
            <a:r>
              <a:rPr lang="en-GB" altLang="en-US" sz="1600" dirty="0"/>
              <a:t>(Jenner, 2016):</a:t>
            </a:r>
          </a:p>
          <a:p>
            <a:pPr lvl="1"/>
            <a:r>
              <a:rPr lang="en-GB" altLang="en-US" sz="1800" dirty="0"/>
              <a:t>Organisational resilience &amp; robust organisational structures.</a:t>
            </a:r>
          </a:p>
          <a:p>
            <a:pPr lvl="1"/>
            <a:r>
              <a:rPr lang="en-GB" altLang="en-US" sz="1800" dirty="0"/>
              <a:t>Enhanced marketing strategies.</a:t>
            </a:r>
          </a:p>
          <a:p>
            <a:pPr lvl="1"/>
            <a:r>
              <a:rPr lang="en-GB" altLang="en-US" sz="1800" dirty="0"/>
              <a:t>Network and partnership formation.</a:t>
            </a:r>
          </a:p>
          <a:p>
            <a:pPr lvl="1"/>
            <a:r>
              <a:rPr lang="en-GB" altLang="en-US" sz="1800" dirty="0"/>
              <a:t>Increased &amp; diversified commercial revenue. </a:t>
            </a:r>
          </a:p>
          <a:p>
            <a:pPr lvl="1"/>
            <a:endParaRPr lang="en-GB" alt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z="1800" b="1" dirty="0"/>
              <a:t>What do you notice about these two concepts?</a:t>
            </a:r>
            <a:endParaRPr lang="en-GB" altLang="en-US" sz="1600" b="1" dirty="0"/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674" y="5886939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02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Investment Readiness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404653"/>
            <a:ext cx="8640763" cy="4680520"/>
          </a:xfrm>
        </p:spPr>
        <p:txBody>
          <a:bodyPr/>
          <a:lstStyle/>
          <a:p>
            <a:pPr>
              <a:defRPr/>
            </a:pPr>
            <a:r>
              <a:rPr lang="en-GB" sz="2000" dirty="0"/>
              <a:t>This has been termed as a lack of </a:t>
            </a:r>
            <a:r>
              <a:rPr lang="en-GB" sz="2000" b="1" i="1" dirty="0"/>
              <a:t>investment readiness </a:t>
            </a:r>
            <a:r>
              <a:rPr lang="en-GB" sz="2000" b="1" dirty="0"/>
              <a:t>(IR)</a:t>
            </a:r>
            <a:r>
              <a:rPr lang="en-GB" sz="2000" dirty="0"/>
              <a:t>.</a:t>
            </a:r>
          </a:p>
          <a:p>
            <a:pPr lvl="1">
              <a:defRPr/>
            </a:pPr>
            <a:r>
              <a:rPr lang="en-GB" sz="1800" i="1" dirty="0"/>
              <a:t>‘…an investee being perceived to possess the attributes, which makes them an investible proposition by an appropriate investor for the finance they are seeking.’</a:t>
            </a:r>
            <a:r>
              <a:rPr lang="en-GB" sz="1800" dirty="0"/>
              <a:t> (</a:t>
            </a:r>
            <a:r>
              <a:rPr lang="en-GB" sz="1600" dirty="0"/>
              <a:t>Gregory et al., 2012:6). </a:t>
            </a:r>
          </a:p>
          <a:p>
            <a:endParaRPr lang="en-GB" sz="1600" dirty="0"/>
          </a:p>
          <a:p>
            <a:r>
              <a:rPr lang="en-GB" altLang="en-US" sz="2000" dirty="0"/>
              <a:t>VCSE sustainability is based upon </a:t>
            </a:r>
            <a:r>
              <a:rPr lang="en-GB" altLang="en-US" sz="1600" dirty="0"/>
              <a:t>(Jenner, 2016):</a:t>
            </a:r>
          </a:p>
          <a:p>
            <a:pPr lvl="1"/>
            <a:r>
              <a:rPr lang="en-GB" altLang="en-US" sz="1800" dirty="0"/>
              <a:t>Organisational resilience &amp; robust organisational structures.</a:t>
            </a:r>
          </a:p>
          <a:p>
            <a:pPr lvl="1"/>
            <a:r>
              <a:rPr lang="en-GB" altLang="en-US" sz="1800" dirty="0"/>
              <a:t>Enhanced marketing strategies.</a:t>
            </a:r>
          </a:p>
          <a:p>
            <a:pPr lvl="1"/>
            <a:r>
              <a:rPr lang="en-GB" altLang="en-US" sz="1800" dirty="0"/>
              <a:t>Network and partnership formation.</a:t>
            </a:r>
          </a:p>
          <a:p>
            <a:pPr lvl="1"/>
            <a:r>
              <a:rPr lang="en-GB" altLang="en-US" sz="1800" dirty="0"/>
              <a:t>Increased &amp; diversified commercial revenue. </a:t>
            </a:r>
          </a:p>
          <a:p>
            <a:pPr lvl="1"/>
            <a:endParaRPr lang="en-GB" altLang="en-US" sz="1600" dirty="0"/>
          </a:p>
          <a:p>
            <a:r>
              <a:rPr lang="en-GB" altLang="en-US" sz="2000" dirty="0"/>
              <a:t>Through this analytical lens, it can be argued in many ways that investment readiness and sustainability are </a:t>
            </a:r>
            <a:r>
              <a:rPr lang="en-GB" altLang="en-US" sz="2000" b="1" i="1" dirty="0"/>
              <a:t>effectively the same concept</a:t>
            </a:r>
            <a:r>
              <a:rPr lang="en-GB" altLang="en-US" sz="2000" dirty="0"/>
              <a:t>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674" y="5886939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82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Social Investment Market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sz="2000" dirty="0"/>
              <a:t>The ‘Social Investment Market’ (SIM) is the market-place in which this takes place &amp; involves three elements (Nicholls, 2010):</a:t>
            </a:r>
          </a:p>
          <a:p>
            <a:pPr lvl="1"/>
            <a:r>
              <a:rPr lang="en-GB" sz="2000" b="1" i="1" dirty="0"/>
              <a:t>Supply-side:</a:t>
            </a:r>
            <a:r>
              <a:rPr lang="en-GB" sz="2000" i="1" dirty="0"/>
              <a:t> ‘</a:t>
            </a:r>
            <a:r>
              <a:rPr lang="en-GB" sz="2000" dirty="0"/>
              <a:t>Social Investors’</a:t>
            </a:r>
            <a:r>
              <a:rPr lang="en-GB" sz="2000" b="1" dirty="0"/>
              <a:t> </a:t>
            </a:r>
            <a:r>
              <a:rPr lang="en-GB" sz="2000" dirty="0"/>
              <a:t>who provide finance to SVs (social ventures) either directly or indirectly through intermediaries (i.e. social banks, charitable funds &amp; the UK government).</a:t>
            </a:r>
          </a:p>
          <a:p>
            <a:pPr lvl="1"/>
            <a:r>
              <a:rPr lang="en-GB" sz="2000" b="1" i="1" dirty="0"/>
              <a:t>Demand-side:</a:t>
            </a:r>
            <a:r>
              <a:rPr lang="en-GB" sz="2000" i="1" dirty="0"/>
              <a:t> </a:t>
            </a:r>
            <a:r>
              <a:rPr lang="en-GB" sz="2000" dirty="0"/>
              <a:t>SVs that seek investment either for start-up, sustainability or scaling-up purposes (i.e. social enterprises, charities, cooperatives, social businesses) (Nicholls &amp; Murdock, 2011).</a:t>
            </a:r>
          </a:p>
          <a:p>
            <a:pPr lvl="1"/>
            <a:r>
              <a:rPr lang="en-GB" sz="2000" b="1" i="1" dirty="0"/>
              <a:t>Intermediaries:</a:t>
            </a:r>
            <a:r>
              <a:rPr lang="en-GB" sz="2000" b="1" dirty="0"/>
              <a:t> </a:t>
            </a:r>
            <a:r>
              <a:rPr lang="en-GB" sz="2000" dirty="0"/>
              <a:t>SIFIs (Social investment finance intermediary) that provide support to the supply/demand sides of the SIM and provide links between both.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31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Debt, Equity &amp; Mezzanine</a:t>
            </a:r>
            <a:br>
              <a:rPr lang="en-GB" altLang="en-US" sz="3200" b="1" dirty="0"/>
            </a:br>
            <a:r>
              <a:rPr lang="en-GB" altLang="en-US" sz="3200" b="1" dirty="0"/>
              <a:t>Finance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340768"/>
            <a:ext cx="8640763" cy="4896544"/>
          </a:xfrm>
        </p:spPr>
        <p:txBody>
          <a:bodyPr/>
          <a:lstStyle/>
          <a:p>
            <a:r>
              <a:rPr lang="en-GB" sz="2400" dirty="0"/>
              <a:t>There are two main types of investment in the social investment market, debt and equity finance </a:t>
            </a:r>
            <a:r>
              <a:rPr lang="en-GB" sz="1600" dirty="0"/>
              <a:t>(Brown and Norman, 2011)</a:t>
            </a:r>
            <a:r>
              <a:rPr lang="en-GB" sz="2400" dirty="0"/>
              <a:t>.</a:t>
            </a:r>
          </a:p>
          <a:p>
            <a:pPr lvl="1"/>
            <a:r>
              <a:rPr lang="en-GB" sz="2000" dirty="0"/>
              <a:t>Debt: Where funding is provided and repaid over a fixed term to an annual interest charge.</a:t>
            </a:r>
          </a:p>
          <a:p>
            <a:pPr lvl="1"/>
            <a:r>
              <a:rPr lang="en-GB" sz="2000" dirty="0"/>
              <a:t>Equity: Where funding is provided by an investor for a percentage share in the venture.</a:t>
            </a:r>
          </a:p>
          <a:p>
            <a:pPr lvl="1"/>
            <a:endParaRPr lang="en-GB" sz="2000" dirty="0"/>
          </a:p>
          <a:p>
            <a:r>
              <a:rPr lang="en-GB" sz="2400" dirty="0"/>
              <a:t>Mezzanine Finance also exists, a hybrid of debt/equity:</a:t>
            </a:r>
          </a:p>
          <a:p>
            <a:pPr lvl="1"/>
            <a:r>
              <a:rPr lang="en-GB" sz="2000" dirty="0"/>
              <a:t>Repaid like debt finance over a fixed-term.</a:t>
            </a:r>
          </a:p>
          <a:p>
            <a:pPr lvl="1"/>
            <a:r>
              <a:rPr lang="en-GB" sz="2000" dirty="0"/>
              <a:t>In case of default, lender can convert debt to equity in the company.</a:t>
            </a:r>
          </a:p>
          <a:p>
            <a:pPr lvl="1"/>
            <a:r>
              <a:rPr lang="en-GB" sz="2000" dirty="0"/>
              <a:t>Treated therefore as equity finance on venture’s balance sheet.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83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Venture Philanthropy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412776"/>
            <a:ext cx="8640763" cy="4824536"/>
          </a:xfrm>
        </p:spPr>
        <p:txBody>
          <a:bodyPr/>
          <a:lstStyle/>
          <a:p>
            <a:r>
              <a:rPr lang="en-GB" sz="2400" dirty="0"/>
              <a:t>Venture philanthropy provides another form of social investment approach </a:t>
            </a:r>
            <a:r>
              <a:rPr lang="en-GB" sz="1600" dirty="0"/>
              <a:t>(Moore et al., 2012)</a:t>
            </a:r>
            <a:endParaRPr lang="en-GB" sz="2400" dirty="0"/>
          </a:p>
          <a:p>
            <a:r>
              <a:rPr lang="en-GB" sz="2400" dirty="0"/>
              <a:t>Hybrid of investment and grant funding:</a:t>
            </a:r>
          </a:p>
          <a:p>
            <a:pPr lvl="1"/>
            <a:r>
              <a:rPr lang="en-GB" sz="2000" dirty="0"/>
              <a:t>Replaces the hands-off approach utilised by individuals/foundations giving charitable donations.</a:t>
            </a:r>
          </a:p>
          <a:p>
            <a:pPr lvl="1"/>
            <a:r>
              <a:rPr lang="en-GB" sz="2000" dirty="0"/>
              <a:t>Deeper engaged approach in which the grant provided is secured on a contractual basis that is tied to preferred outcomes set by the philanthropic institution/individual </a:t>
            </a:r>
            <a:r>
              <a:rPr lang="en-GB" sz="1600" dirty="0"/>
              <a:t>(John, 2006).</a:t>
            </a:r>
          </a:p>
          <a:p>
            <a:r>
              <a:rPr lang="en-GB" sz="2000" dirty="0"/>
              <a:t>Thriive’s product/service repayment structure is a form of venture philanthropy.</a:t>
            </a:r>
          </a:p>
          <a:p>
            <a:r>
              <a:rPr lang="en-GB" sz="2000">
                <a:hlinkClick r:id="rId2"/>
              </a:rPr>
              <a:t>http://thriive.org/videos/</a:t>
            </a:r>
            <a:r>
              <a:rPr lang="en-GB" sz="2000"/>
              <a:t> - </a:t>
            </a:r>
            <a:r>
              <a:rPr lang="en-GB" sz="2000" dirty="0"/>
              <a:t>Interview with </a:t>
            </a:r>
            <a:r>
              <a:rPr lang="en-GB" sz="2000" dirty="0" err="1"/>
              <a:t>Thriive</a:t>
            </a:r>
            <a:r>
              <a:rPr lang="en-GB" sz="2000" dirty="0"/>
              <a:t> Visionary Art Schultz</a:t>
            </a:r>
          </a:p>
          <a:p>
            <a:endParaRPr lang="en-GB" sz="2000" dirty="0"/>
          </a:p>
        </p:txBody>
      </p:sp>
      <p:pic>
        <p:nvPicPr>
          <p:cNvPr id="6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5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/>
              <a:t>Summary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95288" y="1340768"/>
            <a:ext cx="8229600" cy="4689475"/>
          </a:xfrm>
        </p:spPr>
        <p:txBody>
          <a:bodyPr/>
          <a:lstStyle/>
          <a:p>
            <a:pPr>
              <a:defRPr/>
            </a:pPr>
            <a:r>
              <a:rPr lang="en-GB" altLang="en-US" sz="2400" dirty="0"/>
              <a:t>Finance plays a key role in starting, sustaining and scaling social innovations.</a:t>
            </a:r>
          </a:p>
          <a:p>
            <a:pPr>
              <a:defRPr/>
            </a:pPr>
            <a:r>
              <a:rPr lang="en-GB" altLang="en-US" sz="2400" dirty="0"/>
              <a:t>Social innovators need a variety of skillsets including:</a:t>
            </a:r>
          </a:p>
          <a:p>
            <a:pPr lvl="1">
              <a:defRPr/>
            </a:pPr>
            <a:r>
              <a:rPr lang="en-GB" altLang="en-US" sz="2000" dirty="0"/>
              <a:t>Accountancy.</a:t>
            </a:r>
          </a:p>
          <a:p>
            <a:pPr lvl="1">
              <a:defRPr/>
            </a:pPr>
            <a:r>
              <a:rPr lang="en-GB" altLang="en-US" sz="2000" dirty="0"/>
              <a:t>Resource/income management.</a:t>
            </a:r>
          </a:p>
          <a:p>
            <a:pPr lvl="1">
              <a:defRPr/>
            </a:pPr>
            <a:r>
              <a:rPr lang="en-GB" altLang="en-US" sz="2000" dirty="0"/>
              <a:t>Ability to engage with diverse stakeholders i.e. investors.</a:t>
            </a:r>
          </a:p>
          <a:p>
            <a:pPr>
              <a:defRPr/>
            </a:pPr>
            <a:r>
              <a:rPr lang="en-GB" altLang="en-US" sz="2400" dirty="0"/>
              <a:t>Social investment provides one means of financing SI:</a:t>
            </a:r>
          </a:p>
          <a:p>
            <a:pPr lvl="1">
              <a:defRPr/>
            </a:pPr>
            <a:r>
              <a:rPr lang="en-GB" altLang="en-US" sz="2000" dirty="0"/>
              <a:t>Debt, equity, mezzanine and philanthropic finance available.</a:t>
            </a:r>
          </a:p>
          <a:p>
            <a:pPr lvl="1">
              <a:defRPr/>
            </a:pPr>
            <a:r>
              <a:rPr lang="en-GB" altLang="en-US" sz="2000" dirty="0"/>
              <a:t>Investment readiness and sustainability the key.</a:t>
            </a:r>
          </a:p>
          <a:p>
            <a:pPr lvl="1">
              <a:defRPr/>
            </a:pPr>
            <a:r>
              <a:rPr lang="en-GB" altLang="en-US" sz="2000" dirty="0"/>
              <a:t>Blended value returns align with the double-bottom line.</a:t>
            </a:r>
          </a:p>
        </p:txBody>
      </p:sp>
      <p:pic>
        <p:nvPicPr>
          <p:cNvPr id="8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3779838" y="3970338"/>
            <a:ext cx="1655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Any questions?</a:t>
            </a:r>
          </a:p>
        </p:txBody>
      </p:sp>
      <p:sp>
        <p:nvSpPr>
          <p:cNvPr id="30723" name="Title 1"/>
          <p:cNvSpPr txBox="1">
            <a:spLocks/>
          </p:cNvSpPr>
          <p:nvPr/>
        </p:nvSpPr>
        <p:spPr bwMode="auto">
          <a:xfrm>
            <a:off x="-3769" y="764704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>
                <a:latin typeface="Arial" panose="020B0604020202020204" pitchFamily="34" charset="0"/>
                <a:hlinkClick r:id="rId2"/>
              </a:rPr>
              <a:t>Email: meanu.bajwa-patel@northampton.ac.uk</a:t>
            </a:r>
            <a:endParaRPr lang="en-GB" altLang="en-US" dirty="0">
              <a:latin typeface="Arial" panose="020B0604020202020204" pitchFamily="34" charset="0"/>
            </a:endParaRPr>
          </a:p>
          <a:p>
            <a:pPr algn="ctr"/>
            <a:r>
              <a:rPr lang="en-GB" altLang="en-US" dirty="0">
                <a:latin typeface="Arial" panose="020B0604020202020204" pitchFamily="34" charset="0"/>
              </a:rPr>
              <a:t>Twitter: </a:t>
            </a:r>
            <a:r>
              <a:rPr lang="en-GB" alt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@instituteSII</a:t>
            </a:r>
          </a:p>
          <a:p>
            <a:pPr algn="ctr"/>
            <a:r>
              <a:rPr lang="en-GB" altLang="en-US" dirty="0">
                <a:latin typeface="Arial" panose="020B0604020202020204" pitchFamily="34" charset="0"/>
              </a:rPr>
              <a:t>LinkedIn: </a:t>
            </a:r>
            <a:r>
              <a:rPr lang="en-GB" u="sng" dirty="0">
                <a:hlinkClick r:id="rId3"/>
              </a:rPr>
              <a:t>www.instituteforsocialinnovationandimpact.co.uk</a:t>
            </a:r>
            <a:endParaRPr lang="en-GB" u="sng" dirty="0"/>
          </a:p>
          <a:p>
            <a:pPr algn="ctr"/>
            <a:r>
              <a:rPr lang="en-GB" altLang="en-US" dirty="0">
                <a:latin typeface="Arial" panose="020B0604020202020204" pitchFamily="34" charset="0"/>
              </a:rPr>
              <a:t>Podcast: Talkin’ Impact </a:t>
            </a:r>
            <a:r>
              <a:rPr lang="en-GB" u="sng" dirty="0">
                <a:hlinkClick r:id="rId4"/>
              </a:rPr>
              <a:t>https://twitter.com/talkinimpact</a:t>
            </a:r>
            <a:endParaRPr lang="en-GB" altLang="en-US" dirty="0">
              <a:latin typeface="Arial" panose="020B0604020202020204" pitchFamily="34" charset="0"/>
            </a:endParaRPr>
          </a:p>
          <a:p>
            <a:pPr algn="ctr"/>
            <a:r>
              <a:rPr lang="en-GB" altLang="en-US" dirty="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6" name="image01.pn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6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/>
              <a:t>Overview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163638"/>
            <a:ext cx="8640763" cy="5073674"/>
          </a:xfrm>
        </p:spPr>
        <p:txBody>
          <a:bodyPr/>
          <a:lstStyle/>
          <a:p>
            <a:r>
              <a:rPr lang="en-GB" altLang="en-US" sz="2400" dirty="0"/>
              <a:t>In this seminar we will explore:</a:t>
            </a:r>
          </a:p>
          <a:p>
            <a:pPr lvl="1"/>
            <a:r>
              <a:rPr lang="en-GB" sz="2400" dirty="0"/>
              <a:t>Finance for social innovation:</a:t>
            </a:r>
          </a:p>
          <a:p>
            <a:pPr lvl="2"/>
            <a:r>
              <a:rPr lang="en-GB" dirty="0"/>
              <a:t>Finance gap</a:t>
            </a:r>
          </a:p>
          <a:p>
            <a:pPr lvl="2"/>
            <a:r>
              <a:rPr lang="en-GB" dirty="0"/>
              <a:t>Sources of finance</a:t>
            </a:r>
          </a:p>
          <a:p>
            <a:pPr lvl="2"/>
            <a:r>
              <a:rPr lang="en-GB" dirty="0"/>
              <a:t>Financial records</a:t>
            </a:r>
          </a:p>
          <a:p>
            <a:pPr lvl="1"/>
            <a:r>
              <a:rPr lang="en-GB" sz="2400" dirty="0"/>
              <a:t>Social investment:</a:t>
            </a:r>
          </a:p>
          <a:p>
            <a:pPr lvl="2"/>
            <a:r>
              <a:rPr lang="en-GB" dirty="0"/>
              <a:t>Blended returns</a:t>
            </a:r>
          </a:p>
          <a:p>
            <a:pPr lvl="2"/>
            <a:r>
              <a:rPr lang="en-GB" dirty="0"/>
              <a:t>Debt/equity investment</a:t>
            </a:r>
          </a:p>
          <a:p>
            <a:pPr lvl="2"/>
            <a:r>
              <a:rPr lang="en-GB" dirty="0"/>
              <a:t>Social investment market</a:t>
            </a:r>
          </a:p>
          <a:p>
            <a:pPr lvl="1"/>
            <a:r>
              <a:rPr lang="en-GB" sz="2400" dirty="0"/>
              <a:t>Venture philanthropy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7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Need for Finance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340768"/>
            <a:ext cx="8640763" cy="4896544"/>
          </a:xfrm>
        </p:spPr>
        <p:txBody>
          <a:bodyPr/>
          <a:lstStyle/>
          <a:p>
            <a:pPr marL="448056" indent="-384048" fontAlgn="auto">
              <a:spcAft>
                <a:spcPts val="0"/>
              </a:spcAft>
              <a:defRPr/>
            </a:pPr>
            <a:r>
              <a:rPr lang="en-GB" sz="2400" dirty="0"/>
              <a:t>At start up injection of capital is required to fund start up costs such as…</a:t>
            </a:r>
          </a:p>
          <a:p>
            <a:pPr marL="822960" lvl="1" indent="-237744" fontAlgn="auto">
              <a:spcAft>
                <a:spcPts val="0"/>
              </a:spcAft>
              <a:defRPr/>
            </a:pPr>
            <a:r>
              <a:rPr lang="en-GB" sz="2000" dirty="0"/>
              <a:t>Premises</a:t>
            </a:r>
          </a:p>
          <a:p>
            <a:pPr marL="822960" lvl="1" indent="-237744" fontAlgn="auto">
              <a:spcAft>
                <a:spcPts val="0"/>
              </a:spcAft>
              <a:defRPr/>
            </a:pPr>
            <a:r>
              <a:rPr lang="en-GB" sz="2000" dirty="0"/>
              <a:t>IT equipment, software, training, resources</a:t>
            </a:r>
          </a:p>
          <a:p>
            <a:pPr marL="822960" lvl="1" indent="-237744" fontAlgn="auto">
              <a:spcAft>
                <a:spcPts val="0"/>
              </a:spcAft>
              <a:defRPr/>
            </a:pPr>
            <a:r>
              <a:rPr lang="en-GB" sz="2000" dirty="0"/>
              <a:t>Retailing – point of sale</a:t>
            </a:r>
          </a:p>
          <a:p>
            <a:pPr marL="822960" lvl="1" indent="-237744" fontAlgn="auto">
              <a:spcAft>
                <a:spcPts val="0"/>
              </a:spcAft>
              <a:defRPr/>
            </a:pPr>
            <a:r>
              <a:rPr lang="en-GB" sz="2000" dirty="0"/>
              <a:t>Fixtures and fittings</a:t>
            </a:r>
          </a:p>
          <a:p>
            <a:pPr marL="822960" lvl="1" indent="-237744" fontAlgn="auto">
              <a:spcAft>
                <a:spcPts val="0"/>
              </a:spcAft>
              <a:defRPr/>
            </a:pPr>
            <a:r>
              <a:rPr lang="en-GB" sz="2000" dirty="0"/>
              <a:t>Stock</a:t>
            </a:r>
          </a:p>
          <a:p>
            <a:pPr marL="822960" lvl="1" indent="-237744" fontAlgn="auto">
              <a:spcAft>
                <a:spcPts val="0"/>
              </a:spcAft>
              <a:defRPr/>
            </a:pPr>
            <a:r>
              <a:rPr lang="en-GB" sz="2000" dirty="0"/>
              <a:t>Stationery</a:t>
            </a:r>
          </a:p>
          <a:p>
            <a:pPr marL="822960" lvl="1" indent="-237744" fontAlgn="auto">
              <a:spcAft>
                <a:spcPts val="0"/>
              </a:spcAft>
              <a:defRPr/>
            </a:pPr>
            <a:r>
              <a:rPr lang="en-GB" sz="2000" dirty="0"/>
              <a:t>Business presence and image</a:t>
            </a:r>
          </a:p>
          <a:p>
            <a:pPr marL="822960" lvl="1" indent="-237744" fontAlgn="auto">
              <a:spcAft>
                <a:spcPts val="0"/>
              </a:spcAft>
              <a:defRPr/>
            </a:pPr>
            <a:r>
              <a:rPr lang="en-GB" sz="2000" dirty="0"/>
              <a:t>Limited company requirements</a:t>
            </a:r>
          </a:p>
          <a:p>
            <a:pPr marL="822960" lvl="1" indent="-237744" fontAlgn="auto">
              <a:spcAft>
                <a:spcPts val="0"/>
              </a:spcAft>
              <a:defRPr/>
            </a:pPr>
            <a:r>
              <a:rPr lang="en-GB" sz="2000" dirty="0"/>
              <a:t>Staff</a:t>
            </a:r>
          </a:p>
          <a:p>
            <a:pPr marL="822960" lvl="1" indent="-237744" fontAlgn="auto">
              <a:spcAft>
                <a:spcPts val="0"/>
              </a:spcAft>
              <a:defRPr/>
            </a:pPr>
            <a:r>
              <a:rPr lang="en-GB" sz="2000" dirty="0"/>
              <a:t>Vehicles</a:t>
            </a:r>
          </a:p>
        </p:txBody>
      </p:sp>
      <p:pic>
        <p:nvPicPr>
          <p:cNvPr id="6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733256"/>
            <a:ext cx="3312368" cy="904082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0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Finance in Social Innovation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44422" y="1614836"/>
            <a:ext cx="8640763" cy="4680520"/>
          </a:xfrm>
        </p:spPr>
        <p:txBody>
          <a:bodyPr/>
          <a:lstStyle/>
          <a:p>
            <a:r>
              <a:rPr lang="en-GB" altLang="en-US" sz="2400" dirty="0"/>
              <a:t>Finance in social innovation is more complex than traditional businesses, as there is a need to sustainably support the social mission:</a:t>
            </a:r>
          </a:p>
          <a:p>
            <a:pPr lvl="1"/>
            <a:r>
              <a:rPr lang="en-GB" altLang="en-US" sz="2000" dirty="0"/>
              <a:t>The double/triple bottom line of social enterprises </a:t>
            </a:r>
            <a:r>
              <a:rPr lang="en-GB" altLang="en-US" sz="1600" dirty="0"/>
              <a:t>(Dart, 2004).</a:t>
            </a:r>
            <a:endParaRPr lang="en-GB" altLang="en-US" sz="2400" dirty="0"/>
          </a:p>
          <a:p>
            <a:r>
              <a:rPr lang="en-GB" altLang="en-US" sz="2400" dirty="0"/>
              <a:t>However, it is just as crucial as in other business/social activity, as it acts both as a resource and as a form of power.</a:t>
            </a:r>
          </a:p>
          <a:p>
            <a:r>
              <a:rPr lang="en-GB" altLang="en-US" sz="2400" dirty="0"/>
              <a:t>Access to social networks, powerful actors and partnerships can provide finance, as well as personal resource.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96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Finance Gaps in SI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33125" y="1404653"/>
            <a:ext cx="8640763" cy="4680520"/>
          </a:xfrm>
        </p:spPr>
        <p:txBody>
          <a:bodyPr/>
          <a:lstStyle/>
          <a:p>
            <a:r>
              <a:rPr lang="en-GB" altLang="en-US" sz="2400" dirty="0"/>
              <a:t>Access to finance a key barrier to new firms…</a:t>
            </a:r>
          </a:p>
          <a:p>
            <a:pPr lvl="1"/>
            <a:r>
              <a:rPr lang="en-GB" altLang="en-US" sz="2000" dirty="0"/>
              <a:t>Especially true for social enterprises/social innovators.</a:t>
            </a:r>
            <a:endParaRPr lang="en-GB" altLang="en-US" sz="1600" dirty="0"/>
          </a:p>
          <a:p>
            <a:r>
              <a:rPr lang="en-GB" altLang="en-US" sz="2400" dirty="0"/>
              <a:t>Why?</a:t>
            </a:r>
          </a:p>
          <a:p>
            <a:pPr lvl="1"/>
            <a:r>
              <a:rPr lang="en-GB" altLang="en-US" sz="2000" dirty="0"/>
              <a:t>Uncertain investment.</a:t>
            </a:r>
          </a:p>
          <a:p>
            <a:pPr lvl="1"/>
            <a:r>
              <a:rPr lang="en-GB" altLang="en-US" sz="2000" dirty="0"/>
              <a:t>High-level risk often with projected low return.</a:t>
            </a:r>
          </a:p>
          <a:p>
            <a:pPr lvl="2"/>
            <a:r>
              <a:rPr lang="en-GB" altLang="en-US" sz="2000" dirty="0"/>
              <a:t>Social mission can make investors nervous.</a:t>
            </a:r>
            <a:endParaRPr lang="en-GB" altLang="en-US" sz="1600" dirty="0"/>
          </a:p>
          <a:p>
            <a:r>
              <a:rPr lang="en-GB" altLang="en-US" sz="2400" dirty="0"/>
              <a:t>Governments try to bridge this gap because…</a:t>
            </a:r>
          </a:p>
          <a:p>
            <a:pPr lvl="1"/>
            <a:r>
              <a:rPr lang="en-GB" altLang="en-US" sz="2000" dirty="0"/>
              <a:t>Small firms provide majority of all private sector employment.</a:t>
            </a:r>
          </a:p>
          <a:p>
            <a:pPr lvl="1"/>
            <a:r>
              <a:rPr lang="en-GB" altLang="en-US" sz="2000" dirty="0"/>
              <a:t>Desire to promote more female and ethnic minority entrepreneurs.</a:t>
            </a:r>
            <a:endParaRPr lang="en-GB" altLang="en-US" sz="1600" dirty="0"/>
          </a:p>
          <a:p>
            <a:r>
              <a:rPr lang="en-GB" altLang="en-US" sz="2400" dirty="0"/>
              <a:t>HEIs can also support this through social incubators.</a:t>
            </a:r>
          </a:p>
          <a:p>
            <a:endParaRPr lang="en-GB" sz="2400" dirty="0"/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6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Finance Gaps in SI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33125" y="1404653"/>
            <a:ext cx="8640763" cy="4680520"/>
          </a:xfrm>
        </p:spPr>
        <p:txBody>
          <a:bodyPr/>
          <a:lstStyle/>
          <a:p>
            <a:r>
              <a:rPr lang="en-GB" altLang="en-US" sz="2400" dirty="0"/>
              <a:t>Access to finance a key barrier to new firms…</a:t>
            </a:r>
          </a:p>
          <a:p>
            <a:pPr lvl="1"/>
            <a:r>
              <a:rPr lang="en-GB" altLang="en-US" sz="2000" dirty="0"/>
              <a:t>Especially true for social enterprises/social innovators.</a:t>
            </a:r>
            <a:endParaRPr lang="en-GB" altLang="en-US" sz="1600" dirty="0"/>
          </a:p>
          <a:p>
            <a:r>
              <a:rPr lang="en-GB" altLang="en-US" sz="2400" dirty="0"/>
              <a:t>Why?</a:t>
            </a:r>
          </a:p>
          <a:p>
            <a:pPr lvl="1"/>
            <a:r>
              <a:rPr lang="en-GB" altLang="en-US" sz="2000" dirty="0"/>
              <a:t>Uncertain investment.</a:t>
            </a:r>
          </a:p>
          <a:p>
            <a:pPr lvl="1"/>
            <a:r>
              <a:rPr lang="en-GB" altLang="en-US" sz="2000" dirty="0"/>
              <a:t>High-level risk often with projected low return.</a:t>
            </a:r>
          </a:p>
          <a:p>
            <a:pPr lvl="2"/>
            <a:r>
              <a:rPr lang="en-GB" altLang="en-US" sz="2000" dirty="0"/>
              <a:t>Social mission can make investors nervous.</a:t>
            </a:r>
            <a:endParaRPr lang="en-GB" altLang="en-US" sz="1600" dirty="0"/>
          </a:p>
          <a:p>
            <a:r>
              <a:rPr lang="en-GB" altLang="en-US" sz="2400" dirty="0"/>
              <a:t>Governments try to bridge this gap because…</a:t>
            </a:r>
          </a:p>
          <a:p>
            <a:pPr lvl="1"/>
            <a:r>
              <a:rPr lang="en-GB" altLang="en-US" sz="2000" dirty="0"/>
              <a:t>Small firms provide majority of all private sector employment.</a:t>
            </a:r>
          </a:p>
          <a:p>
            <a:pPr lvl="1"/>
            <a:r>
              <a:rPr lang="en-GB" altLang="en-US" sz="2000" dirty="0"/>
              <a:t>Desire to promote more female and ethnic minority entrepreneurs.</a:t>
            </a:r>
            <a:endParaRPr lang="en-GB" altLang="en-US" sz="1600" dirty="0"/>
          </a:p>
          <a:p>
            <a:r>
              <a:rPr lang="en-GB" altLang="en-US" sz="2400" dirty="0"/>
              <a:t>HEIs can also support this through social incubators.</a:t>
            </a:r>
          </a:p>
          <a:p>
            <a:endParaRPr lang="en-GB" sz="2400" dirty="0"/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Income Streams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340768"/>
            <a:ext cx="8640763" cy="4896544"/>
          </a:xfrm>
        </p:spPr>
        <p:txBody>
          <a:bodyPr/>
          <a:lstStyle/>
          <a:p>
            <a:r>
              <a:rPr lang="en-GB" altLang="en-US" sz="2400" dirty="0"/>
              <a:t>Internal finance:</a:t>
            </a:r>
          </a:p>
          <a:p>
            <a:pPr lvl="1"/>
            <a:r>
              <a:rPr lang="en-GB" altLang="en-US" sz="2000" dirty="0"/>
              <a:t>Personal source (i.e. savings) termed ‘bootstrapping’.</a:t>
            </a:r>
          </a:p>
          <a:p>
            <a:pPr lvl="1"/>
            <a:r>
              <a:rPr lang="en-GB" altLang="en-US" sz="2000" dirty="0"/>
              <a:t>Family and friends.</a:t>
            </a:r>
          </a:p>
          <a:p>
            <a:pPr lvl="1"/>
            <a:r>
              <a:rPr lang="en-GB" altLang="en-US" sz="2000" dirty="0"/>
              <a:t>Profits (if not a start-up).</a:t>
            </a:r>
            <a:endParaRPr lang="en-GB" altLang="en-US" sz="2400" dirty="0"/>
          </a:p>
          <a:p>
            <a:r>
              <a:rPr lang="en-GB" altLang="en-US" sz="2400" dirty="0"/>
              <a:t>External finance:</a:t>
            </a:r>
          </a:p>
          <a:p>
            <a:pPr lvl="1"/>
            <a:r>
              <a:rPr lang="en-GB" altLang="en-US" sz="2000" dirty="0"/>
              <a:t>Debt can be taken on by the firm via…</a:t>
            </a:r>
          </a:p>
          <a:p>
            <a:pPr lvl="2"/>
            <a:r>
              <a:rPr lang="en-GB" altLang="en-US" sz="2000" dirty="0"/>
              <a:t>Bank loans.</a:t>
            </a:r>
          </a:p>
          <a:p>
            <a:pPr lvl="2"/>
            <a:r>
              <a:rPr lang="en-GB" altLang="en-US" sz="2000" dirty="0"/>
              <a:t>Trade Credit.</a:t>
            </a:r>
          </a:p>
          <a:p>
            <a:pPr lvl="1"/>
            <a:r>
              <a:rPr lang="en-GB" altLang="en-US" sz="2000" dirty="0"/>
              <a:t>Equity can be sold to venture capitalists.</a:t>
            </a:r>
          </a:p>
          <a:p>
            <a:pPr lvl="1"/>
            <a:r>
              <a:rPr lang="en-GB" altLang="en-US" sz="2000" dirty="0"/>
              <a:t>Grant funding or philanthropic investment.</a:t>
            </a:r>
          </a:p>
          <a:p>
            <a:pPr lvl="2"/>
            <a:r>
              <a:rPr lang="en-GB" altLang="en-US" sz="2000" dirty="0"/>
              <a:t>Thriive investments as an example.</a:t>
            </a:r>
          </a:p>
          <a:p>
            <a:endParaRPr lang="en-GB" sz="2400" dirty="0"/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8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Financial Records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altLang="en-US" sz="2400" dirty="0"/>
              <a:t>Financial records are important as an SME needs to…</a:t>
            </a:r>
          </a:p>
          <a:p>
            <a:pPr lvl="1"/>
            <a:r>
              <a:rPr lang="en-GB" altLang="en-US" sz="2000" dirty="0"/>
              <a:t>Prepare tax returns.</a:t>
            </a:r>
          </a:p>
          <a:p>
            <a:pPr lvl="1"/>
            <a:r>
              <a:rPr lang="en-GB" altLang="en-US" sz="2000" dirty="0"/>
              <a:t>Comply with payroll regulations.</a:t>
            </a:r>
          </a:p>
          <a:p>
            <a:pPr lvl="1"/>
            <a:r>
              <a:rPr lang="en-GB" altLang="en-US" sz="2000" dirty="0"/>
              <a:t>Record sales and purchases for the business.</a:t>
            </a:r>
          </a:p>
          <a:p>
            <a:pPr lvl="1"/>
            <a:r>
              <a:rPr lang="en-GB" altLang="en-US" sz="2000" dirty="0"/>
              <a:t>Prepare annual financial statements.</a:t>
            </a:r>
          </a:p>
          <a:p>
            <a:pPr lvl="1"/>
            <a:r>
              <a:rPr lang="en-GB" altLang="en-US" sz="2000" dirty="0"/>
              <a:t>Understand sustainability vis-à-vis the social mission.</a:t>
            </a:r>
            <a:endParaRPr lang="en-GB" altLang="en-US" sz="2400" dirty="0"/>
          </a:p>
          <a:p>
            <a:r>
              <a:rPr lang="en-GB" altLang="en-US" sz="2400" dirty="0"/>
              <a:t>These records allow the business to…</a:t>
            </a:r>
          </a:p>
          <a:p>
            <a:pPr lvl="1"/>
            <a:r>
              <a:rPr lang="en-GB" altLang="en-US" sz="2000" dirty="0"/>
              <a:t>Monitor success and failure.</a:t>
            </a:r>
          </a:p>
          <a:p>
            <a:pPr lvl="1"/>
            <a:r>
              <a:rPr lang="en-GB" altLang="en-US" sz="2000" dirty="0"/>
              <a:t>Obtain external funding.</a:t>
            </a:r>
          </a:p>
          <a:p>
            <a:pPr lvl="1"/>
            <a:r>
              <a:rPr lang="en-GB" altLang="en-US" sz="2000" dirty="0"/>
              <a:t>Plan and budget for the future.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75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/>
              <a:t>Financial Records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altLang="en-US" sz="2400" dirty="0"/>
              <a:t>Financial records are important as an SME needs to…</a:t>
            </a:r>
          </a:p>
          <a:p>
            <a:pPr lvl="1"/>
            <a:r>
              <a:rPr lang="en-GB" altLang="en-US" sz="2000" dirty="0"/>
              <a:t>Prepare tax returns.</a:t>
            </a:r>
          </a:p>
          <a:p>
            <a:pPr lvl="1"/>
            <a:r>
              <a:rPr lang="en-GB" altLang="en-US" sz="2000" dirty="0"/>
              <a:t>Comply with payroll regulations.</a:t>
            </a:r>
          </a:p>
          <a:p>
            <a:pPr lvl="1"/>
            <a:r>
              <a:rPr lang="en-GB" altLang="en-US" sz="2000" dirty="0"/>
              <a:t>Record sales and purchases for the business.</a:t>
            </a:r>
          </a:p>
          <a:p>
            <a:pPr lvl="1"/>
            <a:r>
              <a:rPr lang="en-GB" altLang="en-US" sz="2000" dirty="0"/>
              <a:t>Prepare annual financial statements.</a:t>
            </a:r>
          </a:p>
          <a:p>
            <a:pPr lvl="1"/>
            <a:r>
              <a:rPr lang="en-GB" altLang="en-US" sz="2000" dirty="0"/>
              <a:t>Understand sustainability vis-à-vis the social mission.</a:t>
            </a:r>
            <a:endParaRPr lang="en-GB" altLang="en-US" sz="2400" dirty="0"/>
          </a:p>
          <a:p>
            <a:r>
              <a:rPr lang="en-GB" altLang="en-US" sz="2400" dirty="0"/>
              <a:t>These records allow the business to…</a:t>
            </a:r>
          </a:p>
          <a:p>
            <a:pPr lvl="1"/>
            <a:r>
              <a:rPr lang="en-GB" altLang="en-US" sz="2000" dirty="0"/>
              <a:t>Monitor success and failure.</a:t>
            </a:r>
          </a:p>
          <a:p>
            <a:pPr lvl="1"/>
            <a:r>
              <a:rPr lang="en-GB" altLang="en-US" sz="2000" dirty="0"/>
              <a:t>Obtain external funding.</a:t>
            </a:r>
          </a:p>
          <a:p>
            <a:pPr lvl="1"/>
            <a:r>
              <a:rPr lang="en-GB" altLang="en-US" sz="2000" dirty="0"/>
              <a:t>Plan and budget for the future.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92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2819</TotalTime>
  <Words>1302</Words>
  <Application>Microsoft Office PowerPoint</Application>
  <PresentationFormat>Pokaz na ekranie (4:3)</PresentationFormat>
  <Paragraphs>172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Geneva</vt:lpstr>
      <vt:lpstr>Office Theme</vt:lpstr>
      <vt:lpstr> Finance &amp; Accounting for Social Innovation</vt:lpstr>
      <vt:lpstr>Overview</vt:lpstr>
      <vt:lpstr>Need for Finance</vt:lpstr>
      <vt:lpstr>Finance in Social Innovation</vt:lpstr>
      <vt:lpstr>Finance Gaps in SI</vt:lpstr>
      <vt:lpstr>Finance Gaps in SI</vt:lpstr>
      <vt:lpstr>Income Streams</vt:lpstr>
      <vt:lpstr>Financial Records</vt:lpstr>
      <vt:lpstr>Financial Records</vt:lpstr>
      <vt:lpstr>Financial Records</vt:lpstr>
      <vt:lpstr>Social Investment &amp; Blended Returns/Value</vt:lpstr>
      <vt:lpstr>Investment Readiness</vt:lpstr>
      <vt:lpstr>Investment Readiness</vt:lpstr>
      <vt:lpstr>Social Investment Market</vt:lpstr>
      <vt:lpstr>Debt, Equity &amp; Mezzanine Finance</vt:lpstr>
      <vt:lpstr>Venture Philanthropy</vt:lpstr>
      <vt:lpstr>Summary</vt:lpstr>
      <vt:lpstr>Prezentacja programu PowerPoint</vt:lpstr>
    </vt:vector>
  </TitlesOfParts>
  <Company>University of Northampton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Dignam Elisha</dc:creator>
  <cp:lastModifiedBy>Małgorzata Sobańska</cp:lastModifiedBy>
  <cp:revision>259</cp:revision>
  <dcterms:created xsi:type="dcterms:W3CDTF">2013-11-07T15:12:45Z</dcterms:created>
  <dcterms:modified xsi:type="dcterms:W3CDTF">2018-06-12T07:21:26Z</dcterms:modified>
</cp:coreProperties>
</file>