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9" r:id="rId2"/>
    <p:sldId id="380" r:id="rId3"/>
    <p:sldId id="415" r:id="rId4"/>
    <p:sldId id="399" r:id="rId5"/>
    <p:sldId id="398" r:id="rId6"/>
    <p:sldId id="416" r:id="rId7"/>
    <p:sldId id="400" r:id="rId8"/>
    <p:sldId id="406" r:id="rId9"/>
    <p:sldId id="401" r:id="rId10"/>
    <p:sldId id="402" r:id="rId11"/>
    <p:sldId id="388" r:id="rId12"/>
    <p:sldId id="410" r:id="rId13"/>
  </p:sldIdLst>
  <p:sldSz cx="9144000" cy="6858000" type="screen4x3"/>
  <p:notesSz cx="6810375" cy="99425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6" autoAdjust="0"/>
    <p:restoredTop sz="94646"/>
  </p:normalViewPr>
  <p:slideViewPr>
    <p:cSldViewPr>
      <p:cViewPr varScale="1">
        <p:scale>
          <a:sx n="109" d="100"/>
          <a:sy n="109" d="100"/>
        </p:scale>
        <p:origin x="16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CD8055-9924-4833-BE99-FEE8CF795004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50B4BBF-82BA-48B5-AB5E-A4CD30008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97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0EFB70E-C395-498F-9333-67596B27FD2D}" type="datetimeFigureOut">
              <a:rPr lang="en-US"/>
              <a:pPr>
                <a:defRPr/>
              </a:pPr>
              <a:t>6/12/2018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8300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38773A-1BCD-4F9A-9CDD-7F01BF85B3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4287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E6BF5AF-D5A3-4190-800B-00423527BBA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FC47BA9-27D6-4D83-B06B-0437A3E50C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93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346403C-8430-49FA-ABEE-4CFA03EEB41D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156CA25E-6E84-4B5D-AA82-A0D2C81D67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4750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A190BE2-CF01-4D7C-8FFE-47B0D462460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824B068-5BEF-4D62-818A-565B2F96D8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0682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 userDrawn="1"/>
        </p:nvSpPr>
        <p:spPr bwMode="auto">
          <a:xfrm>
            <a:off x="3132138" y="1938338"/>
            <a:ext cx="2878137" cy="2878137"/>
          </a:xfrm>
          <a:prstGeom prst="ellipse">
            <a:avLst/>
          </a:prstGeom>
          <a:solidFill>
            <a:srgbClr val="4DC19D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2400">
              <a:solidFill>
                <a:srgbClr val="4DC19D"/>
              </a:solidFill>
              <a:ea typeface="Geneva"/>
              <a:cs typeface="Geneva"/>
            </a:endParaRPr>
          </a:p>
        </p:txBody>
      </p:sp>
      <p:pic>
        <p:nvPicPr>
          <p:cNvPr id="3" name="Picture 6" descr="we are northampt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4264025"/>
            <a:ext cx="3100387" cy="89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3430588" y="2781300"/>
            <a:ext cx="2281237" cy="10763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Geneva"/>
              </a:rPr>
              <a:t>Thank you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dirty="0">
                <a:solidFill>
                  <a:schemeClr val="bg1"/>
                </a:solidFill>
                <a:ea typeface="Geneva"/>
              </a:rPr>
              <a:t>for listening</a:t>
            </a:r>
          </a:p>
        </p:txBody>
      </p:sp>
    </p:spTree>
    <p:extLst>
      <p:ext uri="{BB962C8B-B14F-4D97-AF65-F5344CB8AC3E}">
        <p14:creationId xmlns:p14="http://schemas.microsoft.com/office/powerpoint/2010/main" val="3940969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E22B06-592A-47EA-8B84-51A1B655A435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9136CEB-1203-45AA-99E0-FD1B0A7B6EA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9988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14654F5-AE02-4859-B8D2-68C3E5D467E4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249C7FD-B668-4F4D-AD26-9656AEB290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901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EA4FBCD-A024-4F90-84A6-712290F85C4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04E8178-C009-43CC-A77B-D3CEB13CDE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870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C0F662D-8654-4F09-B1D6-CACC7C061BE9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367AA4C-C075-481C-9188-71038468DF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273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317281-7409-4A2E-B77E-74627F26BE48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43B5BD4-BDB5-4BBE-A17C-C10E42F5CF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24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906F575-C922-470C-B9BF-E138990E1860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F92BC351-3C43-4ABD-ADDE-124EECC30C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186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C2981F-A761-422F-8952-DDC4118F417A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902A588-E836-4517-89E4-0B316D069B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39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C537518-9398-48D9-9FF1-310D7EE03D77}" type="datetimeFigureOut">
              <a:rPr lang="en-GB"/>
              <a:pPr>
                <a:defRPr/>
              </a:pPr>
              <a:t>12/06/2018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0AD7FDA-9E18-449E-BA73-C662DD4EE9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6947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30213" y="4191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06375"/>
            <a:ext cx="2293938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6597650"/>
            <a:ext cx="1981200" cy="6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47" r:id="rId1"/>
    <p:sldLayoutId id="2147484248" r:id="rId2"/>
    <p:sldLayoutId id="2147484249" r:id="rId3"/>
    <p:sldLayoutId id="2147484250" r:id="rId4"/>
    <p:sldLayoutId id="2147484251" r:id="rId5"/>
    <p:sldLayoutId id="2147484252" r:id="rId6"/>
    <p:sldLayoutId id="2147484253" r:id="rId7"/>
    <p:sldLayoutId id="2147484254" r:id="rId8"/>
    <p:sldLayoutId id="2147484255" r:id="rId9"/>
    <p:sldLayoutId id="2147484256" r:id="rId10"/>
    <p:sldLayoutId id="2147484257" r:id="rId11"/>
    <p:sldLayoutId id="214748425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ituteforsocialinnovationandimpact.co.uk/" TargetMode="External"/><Relationship Id="rId2" Type="http://schemas.openxmlformats.org/officeDocument/2006/relationships/hyperlink" Target="mailto:richard.hazenberg@northampton.ac.uk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5.png"/><Relationship Id="rId4" Type="http://schemas.openxmlformats.org/officeDocument/2006/relationships/hyperlink" Target="https://twitter.com/talkinimpac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vimeo.com/4303857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395288" y="1125538"/>
            <a:ext cx="8229600" cy="2663825"/>
          </a:xfrm>
        </p:spPr>
        <p:txBody>
          <a:bodyPr/>
          <a:lstStyle/>
          <a:p>
            <a:r>
              <a:rPr lang="en-GB" altLang="en-US" b="1" dirty="0"/>
              <a:t/>
            </a:r>
            <a:br>
              <a:rPr lang="en-GB" altLang="en-US" b="1" dirty="0"/>
            </a:br>
            <a:r>
              <a:rPr lang="en-GB" altLang="en-US" b="1" dirty="0"/>
              <a:t>Social &amp; Creative Skills for Social Innovation</a:t>
            </a:r>
            <a:endParaRPr lang="en-US" altLang="en-US" b="1" i="1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3497263"/>
            <a:ext cx="8229600" cy="24479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GB" altLang="en-US" sz="800" dirty="0"/>
          </a:p>
          <a:p>
            <a:pPr algn="ctr" eaLnBrk="1" hangingPunct="1">
              <a:buFontTx/>
              <a:buNone/>
            </a:pPr>
            <a:r>
              <a:rPr lang="pl-PL" altLang="en-US" sz="1800" b="1" i="1" dirty="0"/>
              <a:t>Part 4</a:t>
            </a:r>
            <a:endParaRPr lang="en-GB" altLang="en-US" sz="1800" dirty="0"/>
          </a:p>
          <a:p>
            <a:pPr algn="ctr" eaLnBrk="1" hangingPunct="1">
              <a:buFontTx/>
              <a:buNone/>
            </a:pPr>
            <a:endParaRPr lang="en-GB" altLang="en-US" sz="1800" dirty="0"/>
          </a:p>
          <a:p>
            <a:pPr algn="ctr" eaLnBrk="1" hangingPunct="1">
              <a:buFontTx/>
              <a:buNone/>
            </a:pPr>
            <a:r>
              <a:rPr lang="en-GB" altLang="en-US" sz="1800" dirty="0"/>
              <a:t>Dr Meanu Bajwa-Patel,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/>
              <a:t>Institute for Social Innovation &amp; Impact, </a:t>
            </a:r>
          </a:p>
          <a:p>
            <a:pPr algn="ctr" eaLnBrk="1" hangingPunct="1">
              <a:buFontTx/>
              <a:buNone/>
            </a:pPr>
            <a:r>
              <a:rPr lang="en-GB" altLang="en-US" sz="1800" dirty="0"/>
              <a:t>University of Northampton.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5224" y="5884474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919" y="3140135"/>
            <a:ext cx="1987709" cy="198770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937" y="3005445"/>
            <a:ext cx="1865373" cy="22570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461" y="272100"/>
            <a:ext cx="2136849" cy="188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849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Critical Reflection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052736"/>
            <a:ext cx="8640763" cy="5184576"/>
          </a:xfrm>
        </p:spPr>
        <p:txBody>
          <a:bodyPr/>
          <a:lstStyle/>
          <a:p>
            <a:r>
              <a:rPr lang="en-GB" sz="2400" dirty="0"/>
              <a:t>Within this learning support, the ability for SIs to critically reflect on their experiences is crucial.</a:t>
            </a:r>
          </a:p>
          <a:p>
            <a:pPr lvl="1"/>
            <a:r>
              <a:rPr lang="en-GB" sz="2000" dirty="0"/>
              <a:t>Failure is a positive, in which ideas are refined &amp; new SIs produced.</a:t>
            </a:r>
          </a:p>
          <a:p>
            <a:pPr lvl="1"/>
            <a:endParaRPr lang="en-GB" sz="2000" dirty="0"/>
          </a:p>
          <a:p>
            <a:r>
              <a:rPr lang="en-GB" sz="2400" dirty="0"/>
              <a:t>Social innovators must be encouraged to understand the reasons behind the failure.</a:t>
            </a:r>
          </a:p>
          <a:p>
            <a:endParaRPr lang="en-GB" sz="2400" dirty="0"/>
          </a:p>
          <a:p>
            <a:r>
              <a:rPr lang="en-GB" sz="2400" dirty="0"/>
              <a:t>Practice based learning is a fundamental element of this:</a:t>
            </a:r>
          </a:p>
          <a:p>
            <a:pPr lvl="1"/>
            <a:r>
              <a:rPr lang="en-GB" sz="2000" dirty="0"/>
              <a:t>Reflection on experience through academic style assignments.</a:t>
            </a:r>
          </a:p>
          <a:p>
            <a:pPr lvl="1"/>
            <a:r>
              <a:rPr lang="en-GB" sz="2000" dirty="0"/>
              <a:t>Network discussion groups with peers to unpick failures.</a:t>
            </a:r>
          </a:p>
          <a:p>
            <a:pPr lvl="1"/>
            <a:r>
              <a:rPr lang="en-GB" sz="2000" dirty="0"/>
              <a:t>Support to understand how to (and actually) overcome failures.</a:t>
            </a:r>
          </a:p>
          <a:p>
            <a:pPr lvl="2"/>
            <a:r>
              <a:rPr lang="en-GB" sz="1600" dirty="0"/>
              <a:t>This may involves resources or social networks.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4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l"/>
            <a:r>
              <a:rPr lang="en-GB" altLang="en-US" sz="3200" b="1"/>
              <a:t>Summary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95288" y="1484784"/>
            <a:ext cx="8229600" cy="4689475"/>
          </a:xfrm>
        </p:spPr>
        <p:txBody>
          <a:bodyPr/>
          <a:lstStyle/>
          <a:p>
            <a:pPr>
              <a:defRPr/>
            </a:pPr>
            <a:r>
              <a:rPr lang="en-GB" altLang="en-US" sz="2400" dirty="0"/>
              <a:t>Creativity is hard to define and not easy to foster:</a:t>
            </a:r>
          </a:p>
          <a:p>
            <a:pPr lvl="1">
              <a:defRPr/>
            </a:pPr>
            <a:r>
              <a:rPr lang="en-GB" altLang="en-US" sz="2000" dirty="0"/>
              <a:t>However, it is critical to sustainable social innovation.</a:t>
            </a:r>
          </a:p>
          <a:p>
            <a:pPr>
              <a:defRPr/>
            </a:pPr>
            <a:r>
              <a:rPr lang="en-GB" altLang="en-US" sz="2400" dirty="0"/>
              <a:t>Universities can foster safe spaces for SIs:</a:t>
            </a:r>
          </a:p>
          <a:p>
            <a:pPr lvl="1">
              <a:defRPr/>
            </a:pPr>
            <a:r>
              <a:rPr lang="en-GB" altLang="en-US" sz="2000" dirty="0"/>
              <a:t>Importance of collectivism in creativity and social innovation.</a:t>
            </a:r>
          </a:p>
          <a:p>
            <a:pPr lvl="1">
              <a:defRPr/>
            </a:pPr>
            <a:r>
              <a:rPr lang="en-GB" altLang="en-US" sz="2000" dirty="0"/>
              <a:t>Resources (not just financial) from universities can also help</a:t>
            </a:r>
          </a:p>
          <a:p>
            <a:pPr>
              <a:defRPr/>
            </a:pPr>
            <a:r>
              <a:rPr lang="en-GB" altLang="en-US" sz="2400" dirty="0"/>
              <a:t>Linking into the wider ecosystem is also critical in establishing partnerships to overcome barriers (power).</a:t>
            </a:r>
            <a:endParaRPr lang="en-GB" altLang="en-US" sz="2000" dirty="0"/>
          </a:p>
          <a:p>
            <a:pPr>
              <a:defRPr/>
            </a:pPr>
            <a:r>
              <a:rPr lang="en-GB" altLang="en-US" sz="2400" dirty="0"/>
              <a:t>Ensuring that SIs critically reflect and learn from mistakes/failure a key part of the journey.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373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3779838" y="3970338"/>
            <a:ext cx="1655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Any questions?</a:t>
            </a:r>
          </a:p>
        </p:txBody>
      </p:sp>
      <p:sp>
        <p:nvSpPr>
          <p:cNvPr id="30723" name="Title 1"/>
          <p:cNvSpPr txBox="1">
            <a:spLocks/>
          </p:cNvSpPr>
          <p:nvPr/>
        </p:nvSpPr>
        <p:spPr bwMode="auto">
          <a:xfrm>
            <a:off x="-334962" y="593117"/>
            <a:ext cx="82296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dirty="0">
                <a:latin typeface="Arial" panose="020B0604020202020204" pitchFamily="34" charset="0"/>
                <a:hlinkClick r:id="rId2"/>
              </a:rPr>
              <a:t>Email: meanu.bajwa-patel@northampton.ac.uk</a:t>
            </a:r>
            <a:endParaRPr lang="en-GB" altLang="en-US" dirty="0">
              <a:latin typeface="Arial" panose="020B0604020202020204" pitchFamily="34" charset="0"/>
            </a:endParaRPr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Twitter: </a:t>
            </a:r>
            <a:r>
              <a:rPr lang="en-GB" altLang="en-US" b="1" dirty="0">
                <a:solidFill>
                  <a:srgbClr val="0070C0"/>
                </a:solidFill>
                <a:latin typeface="Arial" panose="020B0604020202020204" pitchFamily="34" charset="0"/>
              </a:rPr>
              <a:t>@instituteSII</a:t>
            </a:r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LinkedIn: </a:t>
            </a:r>
            <a:r>
              <a:rPr lang="en-GB" u="sng" dirty="0">
                <a:hlinkClick r:id="rId3"/>
              </a:rPr>
              <a:t>www.instituteforsocialinnovationandimpact.co.uk</a:t>
            </a:r>
            <a:endParaRPr lang="en-GB" u="sng" dirty="0"/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Podcast: Talkin’ Impact </a:t>
            </a:r>
            <a:r>
              <a:rPr lang="en-GB" u="sng" dirty="0">
                <a:hlinkClick r:id="rId4"/>
              </a:rPr>
              <a:t>https://twitter.com/talkinimpact</a:t>
            </a:r>
            <a:endParaRPr lang="en-GB" altLang="en-US" dirty="0">
              <a:latin typeface="Arial" panose="020B0604020202020204" pitchFamily="34" charset="0"/>
            </a:endParaRPr>
          </a:p>
          <a:p>
            <a:pPr algn="ctr"/>
            <a:r>
              <a:rPr lang="en-GB" altLang="en-US" dirty="0"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  <p:pic>
        <p:nvPicPr>
          <p:cNvPr id="6" name="image01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image01.png"/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331912" y="5837238"/>
            <a:ext cx="3352800" cy="9525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057582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/>
              <a:t>Overview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r>
              <a:rPr lang="en-GB" altLang="en-US" sz="2400" dirty="0"/>
              <a:t>In this seminar we will explore:</a:t>
            </a:r>
          </a:p>
          <a:p>
            <a:pPr lvl="1"/>
            <a:r>
              <a:rPr lang="en-GB" sz="2400" dirty="0"/>
              <a:t>Defining creativity.</a:t>
            </a:r>
          </a:p>
          <a:p>
            <a:pPr lvl="1"/>
            <a:r>
              <a:rPr lang="en-GB" sz="2400" dirty="0"/>
              <a:t>Role of creativity in SI.</a:t>
            </a:r>
          </a:p>
          <a:p>
            <a:pPr lvl="1"/>
            <a:r>
              <a:rPr lang="en-GB" sz="2400" dirty="0"/>
              <a:t>To enable the development of:</a:t>
            </a:r>
          </a:p>
          <a:p>
            <a:pPr lvl="2"/>
            <a:r>
              <a:rPr lang="en-GB" dirty="0"/>
              <a:t>Knowledge, skills and abilities relevant to SI. </a:t>
            </a:r>
          </a:p>
          <a:p>
            <a:pPr lvl="1"/>
            <a:r>
              <a:rPr lang="en-GB" sz="2400" dirty="0"/>
              <a:t>Understanding the vital role in SI learning/teaching of personal development and critical reflection.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899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Defining Creativity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40768"/>
            <a:ext cx="8640763" cy="4896544"/>
          </a:xfrm>
        </p:spPr>
        <p:txBody>
          <a:bodyPr/>
          <a:lstStyle/>
          <a:p>
            <a:r>
              <a:rPr lang="en-GB" sz="2800" b="1" dirty="0"/>
              <a:t>Define creativity – what is it? Perhaps define it </a:t>
            </a:r>
            <a:r>
              <a:rPr lang="en-GB" sz="2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</a:t>
            </a:r>
            <a:r>
              <a:rPr lang="en-GB" sz="2800" b="1" dirty="0">
                <a:solidFill>
                  <a:srgbClr val="00B0F0"/>
                </a:solidFill>
              </a:rPr>
              <a:t>r</a:t>
            </a:r>
            <a:r>
              <a:rPr lang="en-GB" sz="2800" b="1" dirty="0">
                <a:solidFill>
                  <a:schemeClr val="accent5"/>
                </a:solidFill>
              </a:rPr>
              <a:t>e</a:t>
            </a:r>
            <a:r>
              <a:rPr lang="en-GB" sz="2800" b="1" dirty="0">
                <a:solidFill>
                  <a:srgbClr val="C00000"/>
                </a:solidFill>
              </a:rPr>
              <a:t>a</a:t>
            </a:r>
            <a:r>
              <a:rPr lang="en-GB" sz="28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t</a:t>
            </a:r>
            <a:r>
              <a:rPr lang="en-GB" sz="2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i</a:t>
            </a:r>
            <a:r>
              <a:rPr lang="en-GB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</a:t>
            </a:r>
            <a:r>
              <a:rPr lang="en-GB" sz="2800" b="1" dirty="0">
                <a:solidFill>
                  <a:srgbClr val="FFFF00"/>
                </a:solidFill>
              </a:rPr>
              <a:t>e</a:t>
            </a:r>
            <a:r>
              <a:rPr lang="en-GB" sz="2800" b="1" dirty="0">
                <a:solidFill>
                  <a:srgbClr val="FF0000"/>
                </a:solidFill>
              </a:rPr>
              <a:t>l</a:t>
            </a:r>
            <a:r>
              <a:rPr lang="en-GB" sz="2800" b="1" dirty="0">
                <a:solidFill>
                  <a:srgbClr val="92D050"/>
                </a:solidFill>
              </a:rPr>
              <a:t>y</a:t>
            </a:r>
            <a:r>
              <a:rPr lang="en-GB" sz="2800" b="1" dirty="0"/>
              <a:t>…</a:t>
            </a:r>
          </a:p>
          <a:p>
            <a:pPr marL="0" indent="0">
              <a:buNone/>
            </a:pPr>
            <a:endParaRPr lang="en-GB" sz="2800" b="1" dirty="0"/>
          </a:p>
          <a:p>
            <a:r>
              <a:rPr lang="en-GB" sz="2800" b="1" dirty="0"/>
              <a:t>Extension- how, if at all, does creativity link to SI?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789040"/>
            <a:ext cx="6516216" cy="2223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549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Defining Creativity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340768"/>
            <a:ext cx="8640763" cy="4896544"/>
          </a:xfrm>
        </p:spPr>
        <p:txBody>
          <a:bodyPr/>
          <a:lstStyle/>
          <a:p>
            <a:pPr algn="just"/>
            <a:r>
              <a:rPr lang="en-GB" sz="2400" dirty="0"/>
              <a:t>Creativity is a concept that is almost impossible to define </a:t>
            </a:r>
            <a:r>
              <a:rPr lang="en-GB" sz="1600" dirty="0"/>
              <a:t>(Bohm, 1968).</a:t>
            </a:r>
            <a:endParaRPr lang="en-GB" sz="2400" dirty="0"/>
          </a:p>
          <a:p>
            <a:pPr algn="just"/>
            <a:r>
              <a:rPr lang="en-GB" sz="2400" dirty="0"/>
              <a:t>The Oxford English dictionary defines it as</a:t>
            </a:r>
            <a:r>
              <a:rPr lang="en-GB" sz="2400" i="1" dirty="0"/>
              <a:t> ‘The use of imagination or original ideas to create something’.</a:t>
            </a:r>
          </a:p>
          <a:p>
            <a:pPr algn="just"/>
            <a:endParaRPr lang="en-GB" sz="2400" i="1" dirty="0"/>
          </a:p>
          <a:p>
            <a:pPr algn="just"/>
            <a:r>
              <a:rPr lang="en-GB" sz="2400" dirty="0"/>
              <a:t>In relation to social innovation, we see it as the process by which an individual(s) and/or organisation develops a new, original product/service that catalyses change in society.</a:t>
            </a:r>
          </a:p>
          <a:p>
            <a:pPr algn="just"/>
            <a:r>
              <a:rPr lang="en-GB" sz="2400" dirty="0"/>
              <a:t>Encouraging creativity can lead to social innovation.</a:t>
            </a:r>
          </a:p>
          <a:p>
            <a:pPr algn="just"/>
            <a:r>
              <a:rPr lang="en-GB" sz="2400" dirty="0">
                <a:hlinkClick r:id="rId2"/>
              </a:rPr>
              <a:t>https://vimeo.com/43038579</a:t>
            </a:r>
            <a:r>
              <a:rPr lang="en-GB" sz="2400" dirty="0"/>
              <a:t> </a:t>
            </a:r>
          </a:p>
        </p:txBody>
      </p:sp>
      <p:pic>
        <p:nvPicPr>
          <p:cNvPr id="6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413530"/>
            <a:ext cx="1820478" cy="1365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86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Creativity Theory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556792"/>
            <a:ext cx="8640763" cy="468052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/>
              <a:t>‘Schools of thought’ on creativity</a:t>
            </a:r>
          </a:p>
          <a:p>
            <a:pPr lvl="1">
              <a:lnSpc>
                <a:spcPct val="90000"/>
              </a:lnSpc>
            </a:pPr>
            <a:r>
              <a:rPr lang="en-GB" altLang="en-US" sz="2000" b="1" dirty="0"/>
              <a:t>Attribute theories </a:t>
            </a:r>
            <a:r>
              <a:rPr lang="en-GB" altLang="en-US" sz="2000" dirty="0"/>
              <a:t>- creativity is something that is inherent</a:t>
            </a:r>
          </a:p>
          <a:p>
            <a:pPr lvl="1">
              <a:lnSpc>
                <a:spcPct val="90000"/>
              </a:lnSpc>
            </a:pPr>
            <a:r>
              <a:rPr lang="en-GB" altLang="en-US" sz="2000" b="1" dirty="0"/>
              <a:t>Conceptual skills theories</a:t>
            </a:r>
            <a:r>
              <a:rPr lang="en-GB" altLang="en-US" sz="2000" dirty="0"/>
              <a:t> - new ways of thinking, using your brain so can be taught/learned</a:t>
            </a:r>
          </a:p>
          <a:p>
            <a:pPr lvl="1">
              <a:lnSpc>
                <a:spcPct val="90000"/>
              </a:lnSpc>
            </a:pPr>
            <a:r>
              <a:rPr lang="en-GB" altLang="en-US" sz="2000" b="1" dirty="0"/>
              <a:t>Behavioural theories</a:t>
            </a:r>
            <a:r>
              <a:rPr lang="en-GB" altLang="en-US" sz="2000" dirty="0"/>
              <a:t> - encourage creative habits</a:t>
            </a:r>
          </a:p>
          <a:p>
            <a:pPr lvl="1">
              <a:lnSpc>
                <a:spcPct val="90000"/>
              </a:lnSpc>
            </a:pPr>
            <a:r>
              <a:rPr lang="en-GB" altLang="en-US" sz="2000" b="1" dirty="0"/>
              <a:t>Process theories </a:t>
            </a:r>
            <a:r>
              <a:rPr lang="en-GB" altLang="en-US" sz="2000" dirty="0"/>
              <a:t>- creativity is highly complex and multi-faceted.  Individual talents, skills, actions, and organisational conditions all contribute.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1600" dirty="0"/>
          </a:p>
          <a:p>
            <a:pPr>
              <a:lnSpc>
                <a:spcPct val="90000"/>
              </a:lnSpc>
            </a:pPr>
            <a:r>
              <a:rPr lang="en-GB" altLang="en-US" sz="2400" dirty="0"/>
              <a:t>Right or left…</a:t>
            </a:r>
          </a:p>
          <a:p>
            <a:pPr lvl="1">
              <a:lnSpc>
                <a:spcPct val="90000"/>
              </a:lnSpc>
            </a:pPr>
            <a:r>
              <a:rPr lang="en-GB" altLang="en-US" sz="2000" dirty="0"/>
              <a:t>Creativity is associated with heightened activity in the right hand side of the brain By contrast, left-brain thinking is concerned with language, logic and symbols.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8650" y="280095"/>
            <a:ext cx="1440160" cy="1080120"/>
          </a:xfrm>
          <a:prstGeom prst="rect">
            <a:avLst/>
          </a:prstGeom>
        </p:spPr>
      </p:pic>
      <p:pic>
        <p:nvPicPr>
          <p:cNvPr id="6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338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Why Might SI Fail?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06763"/>
            <a:ext cx="7128792" cy="4719060"/>
          </a:xfrm>
        </p:spPr>
      </p:pic>
      <p:pic>
        <p:nvPicPr>
          <p:cNvPr id="6" name="image0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2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Why Might SI Fail?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163638"/>
            <a:ext cx="8640763" cy="4956499"/>
          </a:xfrm>
        </p:spPr>
        <p:txBody>
          <a:bodyPr/>
          <a:lstStyle/>
          <a:p>
            <a:r>
              <a:rPr lang="en-GB" sz="2000" dirty="0"/>
              <a:t>Innovations fail because:</a:t>
            </a:r>
          </a:p>
          <a:p>
            <a:pPr lvl="1"/>
            <a:r>
              <a:rPr lang="en-GB" sz="2000" dirty="0"/>
              <a:t>People compete rather than co-operate with one another. </a:t>
            </a:r>
          </a:p>
          <a:p>
            <a:pPr lvl="1"/>
            <a:r>
              <a:rPr lang="en-GB" sz="2000" dirty="0"/>
              <a:t>People fail to work as cross-functional teams preferring to stay in organizational silos. </a:t>
            </a:r>
          </a:p>
          <a:p>
            <a:pPr lvl="1"/>
            <a:r>
              <a:rPr lang="en-GB" sz="2000" dirty="0"/>
              <a:t>Meetings are unproductive lacking real focus and discipline.</a:t>
            </a:r>
          </a:p>
          <a:p>
            <a:pPr lvl="1"/>
            <a:r>
              <a:rPr lang="en-GB" sz="2000" dirty="0"/>
              <a:t>Organizations lack any formal innovation programmes and techniques. </a:t>
            </a:r>
          </a:p>
          <a:p>
            <a:pPr lvl="1"/>
            <a:r>
              <a:rPr lang="en-GB" sz="2000" dirty="0"/>
              <a:t>Organizations are unwilling to consider external and fresh perspectives.</a:t>
            </a:r>
          </a:p>
          <a:p>
            <a:pPr marL="457200" lvl="1" indent="0" algn="r">
              <a:buNone/>
            </a:pPr>
            <a:r>
              <a:rPr lang="en-GB" sz="1600" dirty="0"/>
              <a:t>(Cesarani, 2012)</a:t>
            </a:r>
          </a:p>
          <a:p>
            <a:r>
              <a:rPr lang="en-GB" sz="2000" dirty="0"/>
              <a:t>In a low-trust organisation people’s energy is focused on defending themselves. In a high-trust organisation people’s energy is released to be used on creativity, innovation and performance </a:t>
            </a:r>
            <a:r>
              <a:rPr lang="en-GB" sz="1600" dirty="0"/>
              <a:t>(Cesarani, 2014)</a:t>
            </a:r>
            <a:r>
              <a:rPr lang="en-GB" sz="2000" dirty="0"/>
              <a:t>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57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Role of Creativity in SI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8011" y="1163638"/>
            <a:ext cx="8640763" cy="4981860"/>
          </a:xfrm>
        </p:spPr>
        <p:txBody>
          <a:bodyPr/>
          <a:lstStyle/>
          <a:p>
            <a:r>
              <a:rPr lang="en-GB" sz="2400" dirty="0"/>
              <a:t>The purpose of creativity and innovation is to invent responses and therefore choices in order to continue to survive and thrive in the world </a:t>
            </a:r>
            <a:r>
              <a:rPr lang="en-GB" sz="1600" dirty="0"/>
              <a:t>(Cesarani, 2014).</a:t>
            </a:r>
          </a:p>
          <a:p>
            <a:pPr lvl="1"/>
            <a:r>
              <a:rPr lang="en-GB" sz="2000" dirty="0"/>
              <a:t>Creativity is therefore crucial in inventing innovative solutions to pernicious and complex social problems.</a:t>
            </a:r>
          </a:p>
          <a:p>
            <a:endParaRPr lang="en-GB" sz="1600" dirty="0"/>
          </a:p>
          <a:p>
            <a:r>
              <a:rPr lang="en-GB" sz="2400" dirty="0"/>
              <a:t>Creativity in SI should be crucially viewed as a </a:t>
            </a:r>
            <a:r>
              <a:rPr lang="en-GB" sz="2400" i="1" dirty="0"/>
              <a:t>collective </a:t>
            </a:r>
            <a:r>
              <a:rPr lang="en-GB" sz="2400" dirty="0"/>
              <a:t>phenomena within social networks, not individually.</a:t>
            </a:r>
          </a:p>
          <a:p>
            <a:pPr lvl="1"/>
            <a:r>
              <a:rPr lang="en-GB" sz="2000" dirty="0"/>
              <a:t>It is also citizen-led and separate to the state and markets</a:t>
            </a:r>
          </a:p>
          <a:p>
            <a:pPr marL="57150" indent="0" algn="r">
              <a:buNone/>
            </a:pPr>
            <a:r>
              <a:rPr lang="en-GB" sz="1600" dirty="0"/>
              <a:t>(Garcia et al., 2015).</a:t>
            </a:r>
          </a:p>
          <a:p>
            <a:pPr indent="-285750"/>
            <a:r>
              <a:rPr lang="en-GB" sz="2400" dirty="0"/>
              <a:t>However, well governed/managed institutions can support/foster this creativity i.e. Universities </a:t>
            </a:r>
            <a:r>
              <a:rPr lang="en-GB" sz="1600" dirty="0"/>
              <a:t>(Garcia et al., 2015).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01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323850" y="20638"/>
            <a:ext cx="8229600" cy="1143000"/>
          </a:xfrm>
        </p:spPr>
        <p:txBody>
          <a:bodyPr/>
          <a:lstStyle/>
          <a:p>
            <a:pPr algn="l"/>
            <a:r>
              <a:rPr lang="en-GB" altLang="en-US" b="1" dirty="0"/>
              <a:t>Enabling Social </a:t>
            </a:r>
            <a:br>
              <a:rPr lang="en-GB" altLang="en-US" b="1" dirty="0"/>
            </a:br>
            <a:r>
              <a:rPr lang="en-GB" altLang="en-US" b="1" dirty="0"/>
              <a:t>Innovation Skills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23850" y="1409736"/>
            <a:ext cx="8640763" cy="4916452"/>
          </a:xfrm>
        </p:spPr>
        <p:txBody>
          <a:bodyPr/>
          <a:lstStyle/>
          <a:p>
            <a:r>
              <a:rPr lang="en-GB" sz="2200" dirty="0"/>
              <a:t>Social innovators tend to already have passion, focus and a desire to deliver social value/impact.</a:t>
            </a:r>
            <a:endParaRPr lang="en-GB" sz="1600" dirty="0"/>
          </a:p>
          <a:p>
            <a:r>
              <a:rPr lang="en-GB" sz="2200" dirty="0"/>
              <a:t>To support this Universities can create social incubators:</a:t>
            </a:r>
          </a:p>
          <a:p>
            <a:pPr lvl="1"/>
            <a:r>
              <a:rPr lang="en-GB" sz="1800" dirty="0"/>
              <a:t>Teach enterprise and management skills</a:t>
            </a:r>
          </a:p>
          <a:p>
            <a:pPr lvl="1"/>
            <a:r>
              <a:rPr lang="en-GB" sz="1800" dirty="0"/>
              <a:t>Create networks to foster innovation and creativity</a:t>
            </a:r>
          </a:p>
          <a:p>
            <a:pPr lvl="1"/>
            <a:r>
              <a:rPr lang="en-GB" sz="1800" dirty="0"/>
              <a:t>Utilise their own resources to overcome power barriers</a:t>
            </a:r>
          </a:p>
          <a:p>
            <a:pPr lvl="1"/>
            <a:r>
              <a:rPr lang="en-GB" sz="1800" dirty="0"/>
              <a:t>Provide practical learning environments</a:t>
            </a:r>
          </a:p>
          <a:p>
            <a:pPr lvl="1"/>
            <a:r>
              <a:rPr lang="en-GB" sz="1800" dirty="0"/>
              <a:t>Link innovators to key partners/collaborators</a:t>
            </a:r>
          </a:p>
          <a:p>
            <a:pPr lvl="1"/>
            <a:r>
              <a:rPr lang="en-GB" sz="1800" dirty="0"/>
              <a:t>Physical space (offices, equipment, IT support)</a:t>
            </a:r>
            <a:endParaRPr lang="en-GB" sz="1600" dirty="0"/>
          </a:p>
          <a:p>
            <a:r>
              <a:rPr lang="en-GB" sz="2200" dirty="0"/>
              <a:t>Incubation does not mean that you have to have a shiny new building or significant financial resource!</a:t>
            </a:r>
          </a:p>
          <a:p>
            <a:pPr lvl="1"/>
            <a:r>
              <a:rPr lang="en-GB" sz="1800" dirty="0"/>
              <a:t>It is about utilising the capital that you do have to support SIs.</a:t>
            </a:r>
          </a:p>
        </p:txBody>
      </p:sp>
      <p:pic>
        <p:nvPicPr>
          <p:cNvPr id="6" name="image0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9512" y="5684838"/>
            <a:ext cx="3352800" cy="952500"/>
          </a:xfrm>
          <a:prstGeom prst="rect">
            <a:avLst/>
          </a:prstGeom>
          <a:ln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8570" y="40423"/>
            <a:ext cx="2612885" cy="106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79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2811</TotalTime>
  <Words>770</Words>
  <Application>Microsoft Office PowerPoint</Application>
  <PresentationFormat>Pokaz na ekranie (4:3)</PresentationFormat>
  <Paragraphs>88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6" baseType="lpstr">
      <vt:lpstr>Arial</vt:lpstr>
      <vt:lpstr>Calibri</vt:lpstr>
      <vt:lpstr>Geneva</vt:lpstr>
      <vt:lpstr>Office Theme</vt:lpstr>
      <vt:lpstr> Social &amp; Creative Skills for Social Innovation</vt:lpstr>
      <vt:lpstr>Overview</vt:lpstr>
      <vt:lpstr>Defining Creativity</vt:lpstr>
      <vt:lpstr>Defining Creativity</vt:lpstr>
      <vt:lpstr>Creativity Theory</vt:lpstr>
      <vt:lpstr>Why Might SI Fail?</vt:lpstr>
      <vt:lpstr>Why Might SI Fail?</vt:lpstr>
      <vt:lpstr>Role of Creativity in SI</vt:lpstr>
      <vt:lpstr>Enabling Social  Innovation Skills</vt:lpstr>
      <vt:lpstr>Critical Reflection</vt:lpstr>
      <vt:lpstr>Summary</vt:lpstr>
      <vt:lpstr>Prezentacja programu PowerPoint</vt:lpstr>
    </vt:vector>
  </TitlesOfParts>
  <Company>University of Northampton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Dignam Elisha</dc:creator>
  <cp:lastModifiedBy>Małgorzata Sobańska</cp:lastModifiedBy>
  <cp:revision>259</cp:revision>
  <dcterms:created xsi:type="dcterms:W3CDTF">2013-11-07T15:12:45Z</dcterms:created>
  <dcterms:modified xsi:type="dcterms:W3CDTF">2018-06-12T07:24:59Z</dcterms:modified>
</cp:coreProperties>
</file>